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taneo BT" pitchFamily="66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taneo BT" pitchFamily="66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taneo BT" pitchFamily="66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taneo BT" pitchFamily="66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taneo BT" pitchFamily="66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taneo BT" pitchFamily="66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taneo BT" pitchFamily="66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taneo BT" pitchFamily="66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taneo BT" pitchFamily="66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46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noProof="0" smtClean="0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</a:lstStyle>
          <a:p>
            <a:pPr>
              <a:defRPr/>
            </a:pPr>
            <a:fld id="{2DD50FA5-2627-4B5B-83C7-5DAFF8C24AA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281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881AF760-26D8-451F-B34F-A944D4AE537B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2E17A5AA-CC74-4749-829A-ECC22A79704C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6178718D-E570-40D8-AFA3-0B38FA297326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8F742CF9-A98C-4B68-9549-E8B21B2CE5EC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D9FF4F0-1758-47A6-A9A0-7DF7E26DBCB9}" type="slidenum">
              <a:rPr lang="pt-PT" sz="1200">
                <a:solidFill>
                  <a:srgbClr val="65FFFE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pt-PT" sz="1200">
              <a:solidFill>
                <a:srgbClr val="65FFFE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64249BDB-F23A-46C1-B38B-02E2BBC87194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FB51BC7A-D4B4-46F3-8AE9-DE0A87A3E6A4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4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AE72178D-2EE1-444A-9896-7AF76A06352E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5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53D90CF8-AE53-42B3-9ECF-FAF6214D5F84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6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F7D79428-0B79-4603-B5D1-8B9644063359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9219D520-B4DC-43BC-922B-F2D194D74D6C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PT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BE4D9C-D334-45D1-AD07-42618B7E22D3}" type="slidenum">
              <a:rPr lang="pt-PT" sz="1200">
                <a:solidFill>
                  <a:srgbClr val="65FFFE"/>
                </a:solidFill>
                <a:latin typeface="Calibri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pt-PT" sz="1200">
              <a:solidFill>
                <a:srgbClr val="65FFFE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/>
            <a:fld id="{E75EAE50-9FEE-4D29-9F7A-143C8864DF1B}" type="slidenum">
              <a:rPr lang="pt-PT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pt-PT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6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09C592-D45A-4912-9502-E8FDA34F6C2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37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B3F3-D37B-40BB-A0A9-FD96D810980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052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61B2-E668-40A7-934C-C35AFD29B73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385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E8FD-E067-4100-9E15-1C1C90D0181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750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5" name="Rec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0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556C3E-E9EC-473C-848F-F9D11AE2C1E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4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F31D-BC17-4C11-8264-6DACADD9C6D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750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148916-FD45-444A-824C-00FED91ED99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542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B037-C1A7-44C7-A8B9-9EC1410B7A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322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" name="Rec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4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5887C3-EF9D-4E8A-8521-F7EEDBDAD62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401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AA0AF5-0430-417E-960B-45C53D95DD1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884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0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F7BF37-E7DB-4262-AFE8-B93FAE5F8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479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Rec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33" name="Marcador de Posição do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Cataneo BT" charset="0"/>
                <a:ea typeface="Microsoft YaHei" charset="-122"/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buFont typeface="Times New Roman" pitchFamily="16" charset="0"/>
              <a:buNone/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Cataneo BT" charset="0"/>
                <a:ea typeface="Microsoft YaHei" charset="-122"/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buFont typeface="Times New Roman" pitchFamily="16" charset="0"/>
              <a:buNone/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Cataneo BT" charset="0"/>
                <a:ea typeface="Microsoft YaHei" charset="-122"/>
              </a:defRPr>
            </a:lvl1pPr>
            <a:extLst/>
          </a:lstStyle>
          <a:p>
            <a:pPr>
              <a:defRPr/>
            </a:pPr>
            <a:fld id="{33FA6819-AE5F-4B4C-99AF-70A9E8ED36D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7" r:id="rId2"/>
    <p:sldLayoutId id="2147483773" r:id="rId3"/>
    <p:sldLayoutId id="2147483768" r:id="rId4"/>
    <p:sldLayoutId id="2147483774" r:id="rId5"/>
    <p:sldLayoutId id="2147483769" r:id="rId6"/>
    <p:sldLayoutId id="2147483775" r:id="rId7"/>
    <p:sldLayoutId id="2147483776" r:id="rId8"/>
    <p:sldLayoutId id="2147483777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DBFFFF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BFFFF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BFFFF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BFFFF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DBFFFF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DBFFFF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DBFFFF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DBFFFF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DBFFFF"/>
          </a:solidFill>
          <a:latin typeface="Arial Black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000125" y="285750"/>
            <a:ext cx="8143875" cy="256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5400">
                <a:solidFill>
                  <a:srgbClr val="E0FF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Hiparco </a:t>
            </a:r>
            <a:br>
              <a:rPr lang="pt-PT" sz="5400">
                <a:solidFill>
                  <a:srgbClr val="E0FF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</a:br>
            <a:r>
              <a:rPr lang="pt-PT" sz="5400">
                <a:solidFill>
                  <a:srgbClr val="E0FF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e a distância </a:t>
            </a:r>
            <a:br>
              <a:rPr lang="pt-PT" sz="5400">
                <a:solidFill>
                  <a:srgbClr val="E0FF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</a:br>
            <a:r>
              <a:rPr lang="pt-PT" sz="5400">
                <a:solidFill>
                  <a:srgbClr val="E0FF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Terra-Lua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44588" y="3576638"/>
            <a:ext cx="4291012" cy="248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46800"/>
          <a:lstStyle/>
          <a:p>
            <a:pPr marL="26988" algn="ctr">
              <a:spcBef>
                <a:spcPts val="600"/>
              </a:spcBef>
              <a:buClrTx/>
              <a:buSzPct val="80000"/>
              <a:buFontTx/>
              <a:buNone/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/>
            </a:pPr>
            <a:r>
              <a:rPr lang="pt-PT" sz="3200">
                <a:solidFill>
                  <a:srgbClr val="65FF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icrosoft YaHei" charset="-122"/>
                <a:cs typeface="Times New Roman" pitchFamily="16" charset="0"/>
              </a:rPr>
              <a:t>Como calculou Hiparco a distancia Terra-Lua usando apenas trigonometria de triângulos retângulos?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086100"/>
            <a:ext cx="3048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 rot="16200000">
            <a:off x="-2928937" y="2928937"/>
            <a:ext cx="6858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430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A distância Terra-Lua</a:t>
            </a:r>
          </a:p>
        </p:txBody>
      </p:sp>
      <p:sp>
        <p:nvSpPr>
          <p:cNvPr id="17411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741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7413" name="Rectangle 31"/>
          <p:cNvSpPr>
            <a:spLocks noChangeArrowheads="1"/>
          </p:cNvSpPr>
          <p:nvPr/>
        </p:nvSpPr>
        <p:spPr bwMode="auto">
          <a:xfrm>
            <a:off x="0" y="19970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7414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7415" name="Rectangle 34"/>
          <p:cNvSpPr>
            <a:spLocks noChangeArrowheads="1"/>
          </p:cNvSpPr>
          <p:nvPr/>
        </p:nvSpPr>
        <p:spPr bwMode="auto">
          <a:xfrm>
            <a:off x="0" y="19970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7416" name="Freeform 3"/>
          <p:cNvSpPr>
            <a:spLocks noChangeArrowheads="1"/>
          </p:cNvSpPr>
          <p:nvPr/>
        </p:nvSpPr>
        <p:spPr bwMode="auto">
          <a:xfrm rot="5400000">
            <a:off x="6500813" y="-71438"/>
            <a:ext cx="1428750" cy="3857625"/>
          </a:xfrm>
          <a:custGeom>
            <a:avLst/>
            <a:gdLst>
              <a:gd name="T0" fmla="*/ 714370 w 1428760"/>
              <a:gd name="T1" fmla="*/ 0 h 3857620"/>
              <a:gd name="T2" fmla="*/ 217253 w 1428760"/>
              <a:gd name="T3" fmla="*/ 1928815 h 3857620"/>
              <a:gd name="T4" fmla="*/ 714370 w 1428760"/>
              <a:gd name="T5" fmla="*/ 3857630 h 3857620"/>
              <a:gd name="T6" fmla="*/ 1211487 w 1428760"/>
              <a:gd name="T7" fmla="*/ 1928815 h 3857620"/>
              <a:gd name="T8" fmla="*/ 0 60000 65536"/>
              <a:gd name="T9" fmla="*/ 0 60000 65536"/>
              <a:gd name="T10" fmla="*/ 0 60000 65536"/>
              <a:gd name="T11" fmla="*/ 0 60000 65536"/>
              <a:gd name="T12" fmla="*/ 289676 w 1428760"/>
              <a:gd name="T13" fmla="*/ 782120 h 3857620"/>
              <a:gd name="T14" fmla="*/ 1139084 w 1428760"/>
              <a:gd name="T15" fmla="*/ 3857620 h 3857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8760" h="3857620">
                <a:moveTo>
                  <a:pt x="0" y="3857620"/>
                </a:moveTo>
                <a:lnTo>
                  <a:pt x="434514" y="0"/>
                </a:lnTo>
                <a:lnTo>
                  <a:pt x="994246" y="0"/>
                </a:lnTo>
                <a:lnTo>
                  <a:pt x="1428760" y="3857620"/>
                </a:lnTo>
                <a:lnTo>
                  <a:pt x="0" y="3857620"/>
                </a:lnTo>
                <a:close/>
              </a:path>
            </a:pathLst>
          </a:custGeom>
          <a:solidFill>
            <a:srgbClr val="003F3F"/>
          </a:solidFill>
          <a:ln w="25560">
            <a:solidFill>
              <a:srgbClr val="003F3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133475"/>
            <a:ext cx="14573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706438"/>
            <a:ext cx="20716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9" name="Line 6"/>
          <p:cNvSpPr>
            <a:spLocks noChangeShapeType="1"/>
          </p:cNvSpPr>
          <p:nvPr/>
        </p:nvSpPr>
        <p:spPr bwMode="auto">
          <a:xfrm>
            <a:off x="1012825" y="1831975"/>
            <a:ext cx="8345488" cy="25400"/>
          </a:xfrm>
          <a:prstGeom prst="line">
            <a:avLst/>
          </a:prstGeom>
          <a:noFill/>
          <a:ln w="284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7420" name="Line 7"/>
          <p:cNvSpPr>
            <a:spLocks noChangeShapeType="1"/>
          </p:cNvSpPr>
          <p:nvPr/>
        </p:nvSpPr>
        <p:spPr bwMode="auto">
          <a:xfrm>
            <a:off x="1928813" y="714375"/>
            <a:ext cx="7215187" cy="857250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7421" name="Line 8"/>
          <p:cNvSpPr>
            <a:spLocks noChangeShapeType="1"/>
          </p:cNvSpPr>
          <p:nvPr/>
        </p:nvSpPr>
        <p:spPr bwMode="auto">
          <a:xfrm flipV="1">
            <a:off x="1857375" y="2141538"/>
            <a:ext cx="7286625" cy="788987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7422" name="Oval 9"/>
          <p:cNvSpPr>
            <a:spLocks noChangeArrowheads="1"/>
          </p:cNvSpPr>
          <p:nvPr/>
        </p:nvSpPr>
        <p:spPr bwMode="auto">
          <a:xfrm>
            <a:off x="3571875" y="285750"/>
            <a:ext cx="3240088" cy="3240088"/>
          </a:xfrm>
          <a:prstGeom prst="ellipse">
            <a:avLst/>
          </a:prstGeom>
          <a:noFill/>
          <a:ln w="2556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7423" name="Line 10"/>
          <p:cNvSpPr>
            <a:spLocks noChangeShapeType="1"/>
          </p:cNvSpPr>
          <p:nvPr/>
        </p:nvSpPr>
        <p:spPr bwMode="auto">
          <a:xfrm>
            <a:off x="1928813" y="714375"/>
            <a:ext cx="3357562" cy="1143000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7424" name="Line 11"/>
          <p:cNvSpPr>
            <a:spLocks noChangeShapeType="1"/>
          </p:cNvSpPr>
          <p:nvPr/>
        </p:nvSpPr>
        <p:spPr bwMode="auto">
          <a:xfrm flipH="1">
            <a:off x="5284788" y="1143000"/>
            <a:ext cx="74612" cy="714375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7425" name="Line 12"/>
          <p:cNvSpPr>
            <a:spLocks noChangeShapeType="1"/>
          </p:cNvSpPr>
          <p:nvPr/>
        </p:nvSpPr>
        <p:spPr bwMode="auto">
          <a:xfrm>
            <a:off x="6777038" y="1285875"/>
            <a:ext cx="2366962" cy="295275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7426" name="Oval 13"/>
          <p:cNvSpPr>
            <a:spLocks noChangeArrowheads="1"/>
          </p:cNvSpPr>
          <p:nvPr/>
        </p:nvSpPr>
        <p:spPr bwMode="auto">
          <a:xfrm>
            <a:off x="6429375" y="1000125"/>
            <a:ext cx="500063" cy="500063"/>
          </a:xfrm>
          <a:prstGeom prst="ellipse">
            <a:avLst/>
          </a:prstGeom>
          <a:solidFill>
            <a:srgbClr val="005F5F"/>
          </a:solidFill>
          <a:ln w="25560">
            <a:solidFill>
              <a:srgbClr val="003F3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7427" name="Line 14"/>
          <p:cNvSpPr>
            <a:spLocks noChangeShapeType="1"/>
          </p:cNvSpPr>
          <p:nvPr/>
        </p:nvSpPr>
        <p:spPr bwMode="auto">
          <a:xfrm flipV="1">
            <a:off x="5286375" y="1284288"/>
            <a:ext cx="1357313" cy="574675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7428" name="Line 15"/>
          <p:cNvSpPr>
            <a:spLocks noChangeShapeType="1"/>
          </p:cNvSpPr>
          <p:nvPr/>
        </p:nvSpPr>
        <p:spPr bwMode="auto">
          <a:xfrm>
            <a:off x="1928813" y="714375"/>
            <a:ext cx="4714875" cy="571500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7429" name="Freeform 16"/>
          <p:cNvSpPr>
            <a:spLocks noChangeArrowheads="1"/>
          </p:cNvSpPr>
          <p:nvPr/>
        </p:nvSpPr>
        <p:spPr bwMode="auto">
          <a:xfrm rot="-9960000">
            <a:off x="6118225" y="1117600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2023 w 428628"/>
              <a:gd name="T5" fmla="*/ 26708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67086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7430" name="Freeform 17"/>
          <p:cNvSpPr>
            <a:spLocks noChangeArrowheads="1"/>
          </p:cNvSpPr>
          <p:nvPr/>
        </p:nvSpPr>
        <p:spPr bwMode="auto">
          <a:xfrm rot="1740000">
            <a:off x="5648325" y="1504950"/>
            <a:ext cx="428625" cy="428625"/>
          </a:xfrm>
          <a:custGeom>
            <a:avLst/>
            <a:gdLst>
              <a:gd name="T0" fmla="*/ 263261 w 428628"/>
              <a:gd name="T1" fmla="*/ 5665 h 428628"/>
              <a:gd name="T2" fmla="*/ 214312 w 428628"/>
              <a:gd name="T3" fmla="*/ 214312 h 428628"/>
              <a:gd name="T4" fmla="*/ 425930 w 428628"/>
              <a:gd name="T5" fmla="*/ 248173 h 428628"/>
              <a:gd name="T6" fmla="*/ 0 60000 65536"/>
              <a:gd name="T7" fmla="*/ 0 60000 65536"/>
              <a:gd name="T8" fmla="*/ 0 60000 65536"/>
              <a:gd name="T9" fmla="*/ 263265 w 428628"/>
              <a:gd name="T10" fmla="*/ 5665 h 428628"/>
              <a:gd name="T11" fmla="*/ 428628 w 428628"/>
              <a:gd name="T12" fmla="*/ 248177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  <a:lnTo>
                  <a:pt x="214314" y="214314"/>
                </a:lnTo>
                <a:lnTo>
                  <a:pt x="263265" y="5665"/>
                </a:lnTo>
                <a:close/>
              </a:path>
              <a:path w="428628" h="428628" fill="none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7431" name="Freeform 18"/>
          <p:cNvSpPr>
            <a:spLocks noChangeArrowheads="1"/>
          </p:cNvSpPr>
          <p:nvPr/>
        </p:nvSpPr>
        <p:spPr bwMode="auto">
          <a:xfrm rot="-5820000">
            <a:off x="5031581" y="1599407"/>
            <a:ext cx="492125" cy="493712"/>
          </a:xfrm>
          <a:custGeom>
            <a:avLst/>
            <a:gdLst>
              <a:gd name="T0" fmla="*/ 344110 w 490986"/>
              <a:gd name="T1" fmla="*/ 20137 h 492744"/>
              <a:gd name="T2" fmla="*/ 246634 w 490986"/>
              <a:gd name="T3" fmla="*/ 247341 h 492744"/>
              <a:gd name="T4" fmla="*/ 290131 w 490986"/>
              <a:gd name="T5" fmla="*/ 490804 h 492744"/>
              <a:gd name="T6" fmla="*/ 0 60000 65536"/>
              <a:gd name="T7" fmla="*/ 0 60000 65536"/>
              <a:gd name="T8" fmla="*/ 0 60000 65536"/>
              <a:gd name="T9" fmla="*/ 288790 w 490986"/>
              <a:gd name="T10" fmla="*/ 20059 h 492744"/>
              <a:gd name="T11" fmla="*/ 490986 w 490986"/>
              <a:gd name="T12" fmla="*/ 488882 h 492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986" h="492744" stroke="0">
                <a:moveTo>
                  <a:pt x="342519" y="20059"/>
                </a:moveTo>
                <a:lnTo>
                  <a:pt x="342519" y="20058"/>
                </a:lnTo>
                <a:cubicBezTo>
                  <a:pt x="432610" y="58960"/>
                  <a:pt x="490986" y="147943"/>
                  <a:pt x="490986" y="246372"/>
                </a:cubicBezTo>
                <a:cubicBezTo>
                  <a:pt x="490986" y="365677"/>
                  <a:pt x="405806" y="467840"/>
                  <a:pt x="288789" y="488881"/>
                </a:cubicBezTo>
                <a:lnTo>
                  <a:pt x="245493" y="246372"/>
                </a:lnTo>
                <a:lnTo>
                  <a:pt x="342519" y="20059"/>
                </a:lnTo>
                <a:close/>
              </a:path>
              <a:path w="490986" h="492744" fill="none">
                <a:moveTo>
                  <a:pt x="342519" y="20059"/>
                </a:moveTo>
                <a:lnTo>
                  <a:pt x="342519" y="20058"/>
                </a:lnTo>
                <a:cubicBezTo>
                  <a:pt x="432610" y="58960"/>
                  <a:pt x="490986" y="147943"/>
                  <a:pt x="490986" y="246372"/>
                </a:cubicBezTo>
                <a:cubicBezTo>
                  <a:pt x="490986" y="365677"/>
                  <a:pt x="405806" y="467840"/>
                  <a:pt x="288789" y="488881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7432" name="AutoShape 19"/>
          <p:cNvCxnSpPr>
            <a:cxnSpLocks noChangeShapeType="1"/>
          </p:cNvCxnSpPr>
          <p:nvPr/>
        </p:nvCxnSpPr>
        <p:spPr bwMode="auto">
          <a:xfrm flipV="1">
            <a:off x="5364163" y="1165225"/>
            <a:ext cx="449262" cy="168275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3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781050"/>
            <a:ext cx="249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34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206500"/>
            <a:ext cx="152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35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493838"/>
            <a:ext cx="158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36" name="Line 23"/>
          <p:cNvSpPr>
            <a:spLocks noChangeShapeType="1"/>
          </p:cNvSpPr>
          <p:nvPr/>
        </p:nvSpPr>
        <p:spPr bwMode="auto">
          <a:xfrm flipH="1" flipV="1">
            <a:off x="1855788" y="1855788"/>
            <a:ext cx="5003800" cy="4762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7437" name="Freeform 24"/>
          <p:cNvSpPr>
            <a:spLocks noChangeArrowheads="1"/>
          </p:cNvSpPr>
          <p:nvPr/>
        </p:nvSpPr>
        <p:spPr bwMode="auto">
          <a:xfrm rot="-9180000">
            <a:off x="4503738" y="1501775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2023 w 428628"/>
              <a:gd name="T5" fmla="*/ 26708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67086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7438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493838"/>
            <a:ext cx="1952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39" name="Freeform 26"/>
          <p:cNvSpPr>
            <a:spLocks noChangeArrowheads="1"/>
          </p:cNvSpPr>
          <p:nvPr/>
        </p:nvSpPr>
        <p:spPr bwMode="auto">
          <a:xfrm rot="3420000">
            <a:off x="2654300" y="654050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8622 w 428628"/>
              <a:gd name="T5" fmla="*/ 21431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14315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7440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206500"/>
            <a:ext cx="201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42" name="Picture 4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71450"/>
            <a:ext cx="13033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43" name="Line 14"/>
          <p:cNvSpPr>
            <a:spLocks noChangeShapeType="1"/>
          </p:cNvSpPr>
          <p:nvPr/>
        </p:nvSpPr>
        <p:spPr bwMode="auto">
          <a:xfrm>
            <a:off x="5286375" y="1857375"/>
            <a:ext cx="1428750" cy="500063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7444" name="Freeform 17"/>
          <p:cNvSpPr>
            <a:spLocks noChangeArrowheads="1"/>
          </p:cNvSpPr>
          <p:nvPr/>
        </p:nvSpPr>
        <p:spPr bwMode="auto">
          <a:xfrm rot="2975656">
            <a:off x="5659438" y="1730375"/>
            <a:ext cx="428625" cy="428625"/>
          </a:xfrm>
          <a:custGeom>
            <a:avLst/>
            <a:gdLst>
              <a:gd name="T0" fmla="*/ 263261 w 428628"/>
              <a:gd name="T1" fmla="*/ 5665 h 428628"/>
              <a:gd name="T2" fmla="*/ 214312 w 428628"/>
              <a:gd name="T3" fmla="*/ 214312 h 428628"/>
              <a:gd name="T4" fmla="*/ 425930 w 428628"/>
              <a:gd name="T5" fmla="*/ 248173 h 428628"/>
              <a:gd name="T6" fmla="*/ 0 60000 65536"/>
              <a:gd name="T7" fmla="*/ 0 60000 65536"/>
              <a:gd name="T8" fmla="*/ 0 60000 65536"/>
              <a:gd name="T9" fmla="*/ 263265 w 428628"/>
              <a:gd name="T10" fmla="*/ 5665 h 428628"/>
              <a:gd name="T11" fmla="*/ 428628 w 428628"/>
              <a:gd name="T12" fmla="*/ 248177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  <a:lnTo>
                  <a:pt x="214314" y="214314"/>
                </a:lnTo>
                <a:lnTo>
                  <a:pt x="263265" y="5665"/>
                </a:lnTo>
                <a:close/>
              </a:path>
              <a:path w="428628" h="428628" fill="none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7445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85938"/>
            <a:ext cx="1952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447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448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449" name="Rectangle 43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>
              <a:solidFill>
                <a:srgbClr val="65FFFE"/>
              </a:solidFill>
            </a:endParaRPr>
          </a:p>
        </p:txBody>
      </p:sp>
      <p:sp>
        <p:nvSpPr>
          <p:cNvPr id="17450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19500" name="Picture 4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00166" y="3571876"/>
            <a:ext cx="3668050" cy="785818"/>
          </a:xfrm>
          <a:prstGeom prst="rect">
            <a:avLst/>
          </a:prstGeom>
          <a:noFill/>
        </p:spPr>
      </p:pic>
      <p:sp>
        <p:nvSpPr>
          <p:cNvPr id="17452" name="Rectangle 46"/>
          <p:cNvSpPr>
            <a:spLocks noChangeArrowheads="1"/>
          </p:cNvSpPr>
          <p:nvPr/>
        </p:nvSpPr>
        <p:spPr bwMode="auto">
          <a:xfrm>
            <a:off x="0" y="1379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>
              <a:solidFill>
                <a:srgbClr val="65FFFE"/>
              </a:solidFill>
            </a:endParaRPr>
          </a:p>
        </p:txBody>
      </p:sp>
      <p:sp>
        <p:nvSpPr>
          <p:cNvPr id="17453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454" name="Rectangle 49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>
              <a:solidFill>
                <a:srgbClr val="65FFFE"/>
              </a:solidFill>
            </a:endParaRPr>
          </a:p>
        </p:txBody>
      </p:sp>
      <p:sp>
        <p:nvSpPr>
          <p:cNvPr id="17455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456" name="Rectangle 52"/>
          <p:cNvSpPr>
            <a:spLocks noChangeArrowheads="1"/>
          </p:cNvSpPr>
          <p:nvPr/>
        </p:nvSpPr>
        <p:spPr bwMode="auto">
          <a:xfrm>
            <a:off x="0" y="1303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>
              <a:solidFill>
                <a:srgbClr val="65FFFE"/>
              </a:solidFill>
            </a:endParaRPr>
          </a:p>
        </p:txBody>
      </p:sp>
      <p:sp>
        <p:nvSpPr>
          <p:cNvPr id="17457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7458" name="Rectangle 55"/>
          <p:cNvSpPr>
            <a:spLocks noChangeArrowheads="1"/>
          </p:cNvSpPr>
          <p:nvPr/>
        </p:nvSpPr>
        <p:spPr bwMode="auto">
          <a:xfrm>
            <a:off x="0" y="898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>
              <a:solidFill>
                <a:srgbClr val="65FFFE"/>
              </a:solidFill>
            </a:endParaRPr>
          </a:p>
        </p:txBody>
      </p:sp>
      <p:sp>
        <p:nvSpPr>
          <p:cNvPr id="17459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19515" name="Picture 5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43306" y="4214818"/>
            <a:ext cx="4108066" cy="785818"/>
          </a:xfrm>
          <a:prstGeom prst="rect">
            <a:avLst/>
          </a:prstGeom>
          <a:noFill/>
        </p:spPr>
      </p:pic>
      <p:sp>
        <p:nvSpPr>
          <p:cNvPr id="17461" name="Rectangle 61"/>
          <p:cNvSpPr>
            <a:spLocks noChangeArrowheads="1"/>
          </p:cNvSpPr>
          <p:nvPr/>
        </p:nvSpPr>
        <p:spPr bwMode="auto">
          <a:xfrm>
            <a:off x="0" y="1349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>
              <a:solidFill>
                <a:srgbClr val="65FFFE"/>
              </a:solidFill>
            </a:endParaRPr>
          </a:p>
        </p:txBody>
      </p:sp>
      <p:sp>
        <p:nvSpPr>
          <p:cNvPr id="17462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19518" name="Picture 6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43174" y="5000636"/>
            <a:ext cx="4715179" cy="714380"/>
          </a:xfrm>
          <a:prstGeom prst="rect">
            <a:avLst/>
          </a:prstGeom>
          <a:noFill/>
        </p:spPr>
      </p:pic>
      <p:sp>
        <p:nvSpPr>
          <p:cNvPr id="17464" name="Rectangle 6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>
              <a:solidFill>
                <a:srgbClr val="65FFFE"/>
              </a:solidFill>
            </a:endParaRPr>
          </a:p>
        </p:txBody>
      </p:sp>
      <p:pic>
        <p:nvPicPr>
          <p:cNvPr id="19521" name="Picture 6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7620" y="5786454"/>
            <a:ext cx="1570038" cy="441325"/>
          </a:xfrm>
          <a:prstGeom prst="rect">
            <a:avLst/>
          </a:prstGeom>
          <a:noFill/>
        </p:spPr>
      </p:pic>
      <p:sp>
        <p:nvSpPr>
          <p:cNvPr id="17467" name="Rectangle 67"/>
          <p:cNvSpPr>
            <a:spLocks noChangeArrowheads="1"/>
          </p:cNvSpPr>
          <p:nvPr/>
        </p:nvSpPr>
        <p:spPr bwMode="auto">
          <a:xfrm>
            <a:off x="0" y="898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>
              <a:solidFill>
                <a:srgbClr val="65FFFE"/>
              </a:solidFill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1846263" y="6202363"/>
            <a:ext cx="6070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pt-PT" sz="2400" dirty="0">
                <a:solidFill>
                  <a:schemeClr val="tx1">
                    <a:lumMod val="75000"/>
                  </a:schemeClr>
                </a:solidFill>
                <a:latin typeface="Kristen ITC" pitchFamily="66" charset="0"/>
                <a:ea typeface="Microsoft YaHei" charset="-122"/>
              </a:rPr>
              <a:t>A distância real média é de 384000 km.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42880" y="3326776"/>
                <a:ext cx="2960234" cy="749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2400" b="1" dirty="0" smtClean="0">
                    <a:solidFill>
                      <a:schemeClr val="tx2"/>
                    </a:solidFill>
                  </a:rPr>
                  <a:t>sin</a:t>
                </a:r>
                <a14:m>
                  <m:oMath xmlns:m="http://schemas.openxmlformats.org/officeDocument/2006/math">
                    <m:r>
                      <a:rPr lang="pt-PT" sz="2800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pt-PT" sz="2800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PT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PT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𝒄𝒂𝒕𝒆𝒕𝒐</m:t>
                        </m:r>
                        <m:r>
                          <a:rPr lang="pt-PT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PT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𝒐𝒑𝒐𝒔𝒕𝒐</m:t>
                        </m:r>
                      </m:num>
                      <m:den>
                        <m:r>
                          <a:rPr lang="pt-PT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𝒉𝒊𝒑𝒐𝒕𝒆𝒏𝒖𝒔𝒂</m:t>
                        </m:r>
                      </m:den>
                    </m:f>
                  </m:oMath>
                </a14:m>
                <a:endParaRPr lang="pt-PT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80" y="3326776"/>
                <a:ext cx="2960234" cy="749821"/>
              </a:xfrm>
              <a:prstGeom prst="rect">
                <a:avLst/>
              </a:prstGeom>
              <a:blipFill rotWithShape="1">
                <a:blip r:embed="rId15"/>
                <a:stretch>
                  <a:fillRect l="-3086" b="-8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430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Fim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832350" y="4652963"/>
            <a:ext cx="32273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PT">
                <a:solidFill>
                  <a:srgbClr val="65FFFE"/>
                </a:solidFill>
              </a:rPr>
              <a:t>Trabalho apresentado por.</a:t>
            </a:r>
          </a:p>
          <a:p>
            <a:pPr eaLnBrk="1" hangingPunct="1">
              <a:buFont typeface="Arial" charset="0"/>
              <a:buChar char="•"/>
            </a:pPr>
            <a:r>
              <a:rPr lang="pt-PT">
                <a:solidFill>
                  <a:srgbClr val="65FFFE"/>
                </a:solidFill>
              </a:rPr>
              <a:t>Sandra Costa</a:t>
            </a:r>
          </a:p>
          <a:p>
            <a:pPr eaLnBrk="1" hangingPunct="1">
              <a:buFont typeface="Arial" charset="0"/>
              <a:buChar char="•"/>
            </a:pPr>
            <a:r>
              <a:rPr lang="pt-PT">
                <a:solidFill>
                  <a:srgbClr val="65FFFE"/>
                </a:solidFill>
              </a:rPr>
              <a:t>Alberto Daniel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563688"/>
            <a:ext cx="77247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5072062" y="4365104"/>
            <a:ext cx="2974190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Trabalho realizado por: </a:t>
            </a:r>
          </a:p>
          <a:p>
            <a:pPr eaLnBrk="1" hangingPunct="1">
              <a:buFont typeface="Arial" charset="0"/>
              <a:buChar char="•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Sandra Costa 10º B</a:t>
            </a:r>
          </a:p>
          <a:p>
            <a:pPr eaLnBrk="1" hangingPunct="1">
              <a:buFont typeface="Arial" charset="0"/>
              <a:buChar char="•"/>
            </a:pPr>
            <a:r>
              <a:rPr lang="pt-PT" dirty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Alberto Daniel 8º 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A</a:t>
            </a:r>
          </a:p>
          <a:p>
            <a:r>
              <a:rPr lang="pt-PT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Gonçalo Santos, 8ºE  nº6</a:t>
            </a:r>
          </a:p>
          <a:p>
            <a:r>
              <a:rPr lang="pt-PT" dirty="0">
                <a:solidFill>
                  <a:schemeClr val="tx2">
                    <a:lumMod val="50000"/>
                  </a:schemeClr>
                </a:solidFill>
                <a:latin typeface="Kristen ITC" pitchFamily="66" charset="0"/>
              </a:rPr>
              <a:t>Tânia Rocha, 8ºC nº16</a:t>
            </a:r>
          </a:p>
          <a:p>
            <a:pPr eaLnBrk="1" hangingPunct="1">
              <a:buFont typeface="Arial" charset="0"/>
              <a:buChar char="•"/>
            </a:pPr>
            <a:endParaRPr lang="pt-PT" dirty="0">
              <a:solidFill>
                <a:schemeClr val="tx2">
                  <a:lumMod val="50000"/>
                </a:schemeClr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 rot="16200000">
            <a:off x="-2928937" y="2928937"/>
            <a:ext cx="6858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430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Quem era Hiparco?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00125" y="642938"/>
            <a:ext cx="7675563" cy="600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3538" indent="446088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7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Provavelmente nascido em 190 a.C., em Nicea, veio a falecer em 120 a.C., em </a:t>
            </a:r>
            <a:r>
              <a:rPr lang="pt-PT" sz="2700" dirty="0" err="1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Rhodes</a:t>
            </a:r>
            <a:r>
              <a:rPr lang="pt-PT" sz="27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.</a:t>
            </a:r>
          </a:p>
          <a:p>
            <a:pPr marL="363538" indent="446088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t-PT" sz="2700" dirty="0">
              <a:solidFill>
                <a:srgbClr val="65FFFE"/>
              </a:solidFill>
              <a:latin typeface="Kristen ITC" pitchFamily="66" charset="0"/>
              <a:ea typeface="Microsoft YaHei" charset="-122"/>
              <a:cs typeface="Times New Roman" pitchFamily="16" charset="0"/>
            </a:endParaRPr>
          </a:p>
          <a:p>
            <a:pPr marL="363538" indent="446088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7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Hiparco foi um dos maiores astrónomos gregos de que há memória.</a:t>
            </a:r>
          </a:p>
          <a:p>
            <a:pPr marL="363538" indent="446088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t-PT" sz="2700" dirty="0">
              <a:solidFill>
                <a:srgbClr val="65FFFE"/>
              </a:solidFill>
              <a:latin typeface="Kristen ITC" pitchFamily="66" charset="0"/>
              <a:ea typeface="Microsoft YaHei" charset="-122"/>
              <a:cs typeface="Times New Roman" pitchFamily="16" charset="0"/>
            </a:endParaRPr>
          </a:p>
          <a:p>
            <a:pPr marL="363538" indent="446088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7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As suas principais contribuições foram:</a:t>
            </a:r>
          </a:p>
          <a:p>
            <a:pPr marL="812800" indent="446088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O astrolábio;</a:t>
            </a:r>
          </a:p>
          <a:p>
            <a:pPr marL="812800" indent="446088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A trigonometria;</a:t>
            </a:r>
          </a:p>
          <a:p>
            <a:pPr marL="812800" indent="446088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O Teorema de Hiparco;</a:t>
            </a:r>
          </a:p>
          <a:p>
            <a:pPr marL="812800" indent="446088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A precessão dos equinócios.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 rot="16200000">
            <a:off x="-2928937" y="2928937"/>
            <a:ext cx="6858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430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O </a:t>
            </a:r>
            <a:r>
              <a:rPr lang="pt-PT" sz="440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astrolábio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85875" y="428625"/>
            <a:ext cx="7500938" cy="345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3538" indent="-282575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4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O astrolábio é um instrumento muito antigo, com o qual se media a altura dos astros acima do horizonte</a:t>
            </a: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. </a:t>
            </a:r>
          </a:p>
          <a:p>
            <a:pPr marL="363538" indent="-282575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 smtClean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. </a:t>
            </a:r>
            <a:r>
              <a:rPr lang="pt-PT" sz="2400" dirty="0" smtClean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Também era utilizado para resolver problemas geométricos como calcular a altura de um edifício ou a profundidade de um poço. Era capaz de permanecer na vertical apesar do balanço de um navio, indicado portanto para funcionar embarcado.</a:t>
            </a:r>
          </a:p>
          <a:p>
            <a:pPr marL="363538" indent="-282575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t-PT" sz="2600" dirty="0">
              <a:solidFill>
                <a:srgbClr val="65FFFE"/>
              </a:solidFill>
              <a:latin typeface="Kristen ITC" pitchFamily="66" charset="0"/>
              <a:ea typeface="Microsoft YaHei" charset="-122"/>
              <a:cs typeface="Times New Roman" pitchFamily="16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57313" y="4071938"/>
            <a:ext cx="5143500" cy="2710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>
                <a:schemeClr val="bg1">
                  <a:lumMod val="50000"/>
                </a:schemeClr>
              </a:buClr>
              <a:buSzPct val="12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pt-PT" sz="2600" dirty="0" smtClean="0">
              <a:solidFill>
                <a:srgbClr val="65FFFE"/>
              </a:solidFill>
              <a:latin typeface="Kristen ITC" pitchFamily="66" charset="0"/>
              <a:ea typeface="Microsoft YaHei" charset="-122"/>
              <a:cs typeface="Times New Roman" pitchFamily="16" charset="0"/>
            </a:endParaRPr>
          </a:p>
          <a:p>
            <a:pPr marL="284163" indent="-284163" algn="just"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PT" sz="2400" dirty="0" smtClean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Era </a:t>
            </a:r>
            <a:r>
              <a:rPr lang="pt-PT" sz="24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vantajoso em relação ao quadrante, não só porque era mais fácil trabalhar à luz do dia, como pelo facto de a Estrela Polar não ser visível no hemisfério sul.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69" y="3641725"/>
            <a:ext cx="2129267" cy="288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 rot="16200000">
            <a:off x="-2928937" y="2928937"/>
            <a:ext cx="6858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440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A trigonometria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85875" y="428625"/>
            <a:ext cx="7215188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92075" indent="-23813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8" charset="0"/>
              </a:rPr>
              <a:t>A palavra trigonometria (do grego trigono=triangular e metria=medida) teve origem na resolução de problemas práticos relacionados principalmente com a navegação </a:t>
            </a: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e a </a:t>
            </a:r>
            <a:r>
              <a:rPr lang="pt-PT" sz="2600" dirty="0" smtClean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astronomia</a:t>
            </a: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.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85875" y="2500313"/>
            <a:ext cx="5000625" cy="409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92075" indent="-23813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1277938" algn="l"/>
                <a:tab pos="2192338" algn="l"/>
                <a:tab pos="3106738" algn="l"/>
                <a:tab pos="4021138" algn="l"/>
                <a:tab pos="4935538" algn="l"/>
                <a:tab pos="5849938" algn="l"/>
                <a:tab pos="6764338" algn="l"/>
                <a:tab pos="7678738" algn="l"/>
                <a:tab pos="8593138" algn="l"/>
                <a:tab pos="9507538" algn="l"/>
                <a:tab pos="10421938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A Trigonometria tem como objetivo principal o estudo das relações entre lados e ângulos de um triângulo retângulo e constitui instrumento indispensável na resposta a necessidades da </a:t>
            </a:r>
            <a:r>
              <a:rPr lang="pt-PT" sz="2600" dirty="0" smtClean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astronomia </a:t>
            </a: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e ainda da navegação, cartografia e da topografia. 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6588125" y="2852738"/>
            <a:ext cx="2305050" cy="3340100"/>
          </a:xfrm>
          <a:prstGeom prst="rtTriangle">
            <a:avLst/>
          </a:prstGeom>
          <a:solidFill>
            <a:srgbClr val="0000FF"/>
          </a:solidFill>
          <a:ln w="25560">
            <a:solidFill>
              <a:srgbClr val="0000B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 rot="-5400000">
            <a:off x="5799931" y="4339432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PT">
                <a:solidFill>
                  <a:srgbClr val="E0FFFE"/>
                </a:solidFill>
              </a:rPr>
              <a:t>CATETO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6943725" y="6165850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PT">
                <a:solidFill>
                  <a:srgbClr val="E0FFFE"/>
                </a:solidFill>
              </a:rPr>
              <a:t>CATETO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 rot="3300000">
            <a:off x="6996907" y="4309269"/>
            <a:ext cx="180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PT">
                <a:solidFill>
                  <a:srgbClr val="E0FFFE"/>
                </a:solidFill>
              </a:rPr>
              <a:t>HIPOTENUSA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 rot="16200000">
            <a:off x="-2928937" y="2928937"/>
            <a:ext cx="6858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430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A distância Terra-Lua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85875" y="428625"/>
            <a:ext cx="7499350" cy="392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3538" indent="-282575" algn="just">
              <a:lnSpc>
                <a:spcPct val="9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</a:rPr>
              <a:t>Hiparco sabia que a Lua demora cerca de 27,3 dias a dar uma volta completa em torno da Terra.</a:t>
            </a:r>
          </a:p>
          <a:p>
            <a:pPr marL="363538" indent="-282575" algn="just">
              <a:lnSpc>
                <a:spcPct val="9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</a:rPr>
              <a:t>Na zona onde habitava, houve um eclipse lunar total que durou cerca de 100 minutos.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" b="1500"/>
          <a:stretch>
            <a:fillRect/>
          </a:stretch>
        </p:blipFill>
        <p:spPr bwMode="auto">
          <a:xfrm>
            <a:off x="5000625" y="2643188"/>
            <a:ext cx="38957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00125" y="3143250"/>
            <a:ext cx="3929063" cy="2973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282575" algn="just">
              <a:lnSpc>
                <a:spcPct val="9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</a:rPr>
              <a:t>Recorrendo a um esquema que utiliza dois triângulos imaginários, Hiparco resolveu o </a:t>
            </a:r>
            <a:r>
              <a:rPr lang="pt-PT" sz="2600" dirty="0" smtClean="0">
                <a:solidFill>
                  <a:srgbClr val="65FFFE"/>
                </a:solidFill>
                <a:latin typeface="Kristen ITC" pitchFamily="66" charset="0"/>
                <a:ea typeface="Microsoft YaHei" charset="-122"/>
              </a:rPr>
              <a:t>problema </a:t>
            </a: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</a:rPr>
              <a:t>do cálculo da distância da Terra à Lua.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 rot="16200000">
            <a:off x="-2928937" y="2928937"/>
            <a:ext cx="6858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4300" dirty="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A distância Terra-Lua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285875" y="3857625"/>
            <a:ext cx="7572375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3538" indent="-282575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</a:rPr>
              <a:t>O ângulo </a:t>
            </a:r>
            <a:r>
              <a:rPr lang="el-GR" sz="2600" dirty="0">
                <a:solidFill>
                  <a:srgbClr val="65FFFE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γ</a:t>
            </a: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 foi medido recorrendo a um astrolábio.</a:t>
            </a:r>
          </a:p>
          <a:p>
            <a:pPr marL="363538" indent="-282575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A medida do </a:t>
            </a:r>
            <a:r>
              <a:rPr lang="pt-PT" sz="2600" dirty="0" smtClean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ângulo </a:t>
            </a:r>
            <a:r>
              <a:rPr lang="el-GR" sz="2600" dirty="0">
                <a:solidFill>
                  <a:srgbClr val="65FFFE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δ</a:t>
            </a: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 foi obtida através de uma regra de três simples e da contagem do tempo de </a:t>
            </a:r>
            <a:r>
              <a:rPr lang="pt-PT" sz="260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duração </a:t>
            </a:r>
            <a:r>
              <a:rPr lang="pt-PT" sz="2600" smtClean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do </a:t>
            </a: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eclipse lunar.</a:t>
            </a:r>
          </a:p>
        </p:txBody>
      </p:sp>
      <p:sp>
        <p:nvSpPr>
          <p:cNvPr id="13316" name="Freeform 3"/>
          <p:cNvSpPr>
            <a:spLocks noChangeArrowheads="1"/>
          </p:cNvSpPr>
          <p:nvPr/>
        </p:nvSpPr>
        <p:spPr bwMode="auto">
          <a:xfrm rot="5400000">
            <a:off x="6500813" y="-71438"/>
            <a:ext cx="1428750" cy="3857625"/>
          </a:xfrm>
          <a:custGeom>
            <a:avLst/>
            <a:gdLst>
              <a:gd name="T0" fmla="*/ 714370 w 1428760"/>
              <a:gd name="T1" fmla="*/ 0 h 3857620"/>
              <a:gd name="T2" fmla="*/ 217253 w 1428760"/>
              <a:gd name="T3" fmla="*/ 1928815 h 3857620"/>
              <a:gd name="T4" fmla="*/ 714370 w 1428760"/>
              <a:gd name="T5" fmla="*/ 3857630 h 3857620"/>
              <a:gd name="T6" fmla="*/ 1211487 w 1428760"/>
              <a:gd name="T7" fmla="*/ 1928815 h 3857620"/>
              <a:gd name="T8" fmla="*/ 0 60000 65536"/>
              <a:gd name="T9" fmla="*/ 0 60000 65536"/>
              <a:gd name="T10" fmla="*/ 0 60000 65536"/>
              <a:gd name="T11" fmla="*/ 0 60000 65536"/>
              <a:gd name="T12" fmla="*/ 289676 w 1428760"/>
              <a:gd name="T13" fmla="*/ 782120 h 3857620"/>
              <a:gd name="T14" fmla="*/ 1139084 w 1428760"/>
              <a:gd name="T15" fmla="*/ 3857620 h 3857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8760" h="3857620">
                <a:moveTo>
                  <a:pt x="0" y="3857620"/>
                </a:moveTo>
                <a:lnTo>
                  <a:pt x="434514" y="0"/>
                </a:lnTo>
                <a:lnTo>
                  <a:pt x="994246" y="0"/>
                </a:lnTo>
                <a:lnTo>
                  <a:pt x="1428760" y="3857620"/>
                </a:lnTo>
                <a:lnTo>
                  <a:pt x="0" y="3857620"/>
                </a:lnTo>
                <a:close/>
              </a:path>
            </a:pathLst>
          </a:custGeom>
          <a:solidFill>
            <a:srgbClr val="003F3F"/>
          </a:solidFill>
          <a:ln w="25560">
            <a:solidFill>
              <a:srgbClr val="003F3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133475"/>
            <a:ext cx="14573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706438"/>
            <a:ext cx="20716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1012825" y="1831975"/>
            <a:ext cx="8345488" cy="25400"/>
          </a:xfrm>
          <a:prstGeom prst="line">
            <a:avLst/>
          </a:prstGeom>
          <a:noFill/>
          <a:ln w="284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1928813" y="714375"/>
            <a:ext cx="7215187" cy="857250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 flipV="1">
            <a:off x="1857375" y="2141538"/>
            <a:ext cx="7286625" cy="788987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3571875" y="285750"/>
            <a:ext cx="3240088" cy="3240088"/>
          </a:xfrm>
          <a:prstGeom prst="ellipse">
            <a:avLst/>
          </a:prstGeom>
          <a:noFill/>
          <a:ln w="2556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>
            <a:off x="1928813" y="714375"/>
            <a:ext cx="3357562" cy="1143000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>
            <a:off x="5284788" y="1143000"/>
            <a:ext cx="74612" cy="714375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>
            <a:off x="6777038" y="1285875"/>
            <a:ext cx="2366962" cy="295275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6" name="Oval 13"/>
          <p:cNvSpPr>
            <a:spLocks noChangeArrowheads="1"/>
          </p:cNvSpPr>
          <p:nvPr/>
        </p:nvSpPr>
        <p:spPr bwMode="auto">
          <a:xfrm>
            <a:off x="6429375" y="1000125"/>
            <a:ext cx="500063" cy="500063"/>
          </a:xfrm>
          <a:prstGeom prst="ellipse">
            <a:avLst/>
          </a:prstGeom>
          <a:solidFill>
            <a:srgbClr val="005F5F"/>
          </a:solidFill>
          <a:ln w="25560">
            <a:solidFill>
              <a:srgbClr val="003F3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 flipV="1">
            <a:off x="5286375" y="1284288"/>
            <a:ext cx="1357313" cy="574675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8" name="Line 15"/>
          <p:cNvSpPr>
            <a:spLocks noChangeShapeType="1"/>
          </p:cNvSpPr>
          <p:nvPr/>
        </p:nvSpPr>
        <p:spPr bwMode="auto">
          <a:xfrm>
            <a:off x="1928813" y="714375"/>
            <a:ext cx="4714875" cy="571500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29" name="Freeform 16"/>
          <p:cNvSpPr>
            <a:spLocks noChangeArrowheads="1"/>
          </p:cNvSpPr>
          <p:nvPr/>
        </p:nvSpPr>
        <p:spPr bwMode="auto">
          <a:xfrm rot="-9960000">
            <a:off x="6118225" y="1117600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2023 w 428628"/>
              <a:gd name="T5" fmla="*/ 26708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67086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330" name="Freeform 17"/>
          <p:cNvSpPr>
            <a:spLocks noChangeArrowheads="1"/>
          </p:cNvSpPr>
          <p:nvPr/>
        </p:nvSpPr>
        <p:spPr bwMode="auto">
          <a:xfrm rot="1740000">
            <a:off x="5648325" y="1504950"/>
            <a:ext cx="428625" cy="428625"/>
          </a:xfrm>
          <a:custGeom>
            <a:avLst/>
            <a:gdLst>
              <a:gd name="T0" fmla="*/ 263261 w 428628"/>
              <a:gd name="T1" fmla="*/ 5665 h 428628"/>
              <a:gd name="T2" fmla="*/ 214312 w 428628"/>
              <a:gd name="T3" fmla="*/ 214312 h 428628"/>
              <a:gd name="T4" fmla="*/ 425930 w 428628"/>
              <a:gd name="T5" fmla="*/ 248173 h 428628"/>
              <a:gd name="T6" fmla="*/ 0 60000 65536"/>
              <a:gd name="T7" fmla="*/ 0 60000 65536"/>
              <a:gd name="T8" fmla="*/ 0 60000 65536"/>
              <a:gd name="T9" fmla="*/ 263265 w 428628"/>
              <a:gd name="T10" fmla="*/ 5665 h 428628"/>
              <a:gd name="T11" fmla="*/ 428628 w 428628"/>
              <a:gd name="T12" fmla="*/ 248177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  <a:lnTo>
                  <a:pt x="214314" y="214314"/>
                </a:lnTo>
                <a:lnTo>
                  <a:pt x="263265" y="5665"/>
                </a:lnTo>
                <a:close/>
              </a:path>
              <a:path w="428628" h="428628" fill="none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3331" name="Freeform 18"/>
          <p:cNvSpPr>
            <a:spLocks noChangeArrowheads="1"/>
          </p:cNvSpPr>
          <p:nvPr/>
        </p:nvSpPr>
        <p:spPr bwMode="auto">
          <a:xfrm rot="-5820000">
            <a:off x="5031581" y="1599407"/>
            <a:ext cx="492125" cy="493712"/>
          </a:xfrm>
          <a:custGeom>
            <a:avLst/>
            <a:gdLst>
              <a:gd name="T0" fmla="*/ 344110 w 490986"/>
              <a:gd name="T1" fmla="*/ 20137 h 492744"/>
              <a:gd name="T2" fmla="*/ 246634 w 490986"/>
              <a:gd name="T3" fmla="*/ 247341 h 492744"/>
              <a:gd name="T4" fmla="*/ 290131 w 490986"/>
              <a:gd name="T5" fmla="*/ 490804 h 492744"/>
              <a:gd name="T6" fmla="*/ 0 60000 65536"/>
              <a:gd name="T7" fmla="*/ 0 60000 65536"/>
              <a:gd name="T8" fmla="*/ 0 60000 65536"/>
              <a:gd name="T9" fmla="*/ 288790 w 490986"/>
              <a:gd name="T10" fmla="*/ 20059 h 492744"/>
              <a:gd name="T11" fmla="*/ 490986 w 490986"/>
              <a:gd name="T12" fmla="*/ 488882 h 492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986" h="492744" stroke="0">
                <a:moveTo>
                  <a:pt x="342519" y="20059"/>
                </a:moveTo>
                <a:lnTo>
                  <a:pt x="342519" y="20058"/>
                </a:lnTo>
                <a:cubicBezTo>
                  <a:pt x="432610" y="58960"/>
                  <a:pt x="490986" y="147943"/>
                  <a:pt x="490986" y="246372"/>
                </a:cubicBezTo>
                <a:cubicBezTo>
                  <a:pt x="490986" y="365677"/>
                  <a:pt x="405806" y="467840"/>
                  <a:pt x="288789" y="488881"/>
                </a:cubicBezTo>
                <a:lnTo>
                  <a:pt x="245493" y="246372"/>
                </a:lnTo>
                <a:lnTo>
                  <a:pt x="342519" y="20059"/>
                </a:lnTo>
                <a:close/>
              </a:path>
              <a:path w="490986" h="492744" fill="none">
                <a:moveTo>
                  <a:pt x="342519" y="20059"/>
                </a:moveTo>
                <a:lnTo>
                  <a:pt x="342519" y="20058"/>
                </a:lnTo>
                <a:cubicBezTo>
                  <a:pt x="432610" y="58960"/>
                  <a:pt x="490986" y="147943"/>
                  <a:pt x="490986" y="246372"/>
                </a:cubicBezTo>
                <a:cubicBezTo>
                  <a:pt x="490986" y="365677"/>
                  <a:pt x="405806" y="467840"/>
                  <a:pt x="288789" y="488881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3332" name="AutoShape 19"/>
          <p:cNvCxnSpPr>
            <a:cxnSpLocks noChangeShapeType="1"/>
          </p:cNvCxnSpPr>
          <p:nvPr/>
        </p:nvCxnSpPr>
        <p:spPr bwMode="auto">
          <a:xfrm flipV="1">
            <a:off x="5364163" y="1165225"/>
            <a:ext cx="449262" cy="168275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3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781050"/>
            <a:ext cx="249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34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206500"/>
            <a:ext cx="152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35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493838"/>
            <a:ext cx="158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36" name="Line 23"/>
          <p:cNvSpPr>
            <a:spLocks noChangeShapeType="1"/>
          </p:cNvSpPr>
          <p:nvPr/>
        </p:nvSpPr>
        <p:spPr bwMode="auto">
          <a:xfrm flipH="1" flipV="1">
            <a:off x="1855788" y="1855788"/>
            <a:ext cx="5003800" cy="4762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37" name="Freeform 24"/>
          <p:cNvSpPr>
            <a:spLocks noChangeArrowheads="1"/>
          </p:cNvSpPr>
          <p:nvPr/>
        </p:nvSpPr>
        <p:spPr bwMode="auto">
          <a:xfrm rot="-9180000">
            <a:off x="4503738" y="1501775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2023 w 428628"/>
              <a:gd name="T5" fmla="*/ 26708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67086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3338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493838"/>
            <a:ext cx="1952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39" name="Freeform 26"/>
          <p:cNvSpPr>
            <a:spLocks noChangeArrowheads="1"/>
          </p:cNvSpPr>
          <p:nvPr/>
        </p:nvSpPr>
        <p:spPr bwMode="auto">
          <a:xfrm rot="3420000">
            <a:off x="2654300" y="654050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8622 w 428628"/>
              <a:gd name="T5" fmla="*/ 21431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14315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206500"/>
            <a:ext cx="201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41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779713"/>
            <a:ext cx="2254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42" name="Picture 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71450"/>
            <a:ext cx="13033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43" name="Line 14"/>
          <p:cNvSpPr>
            <a:spLocks noChangeShapeType="1"/>
          </p:cNvSpPr>
          <p:nvPr/>
        </p:nvSpPr>
        <p:spPr bwMode="auto">
          <a:xfrm>
            <a:off x="5286375" y="1857375"/>
            <a:ext cx="1428750" cy="500063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3344" name="Freeform 17"/>
          <p:cNvSpPr>
            <a:spLocks noChangeArrowheads="1"/>
          </p:cNvSpPr>
          <p:nvPr/>
        </p:nvSpPr>
        <p:spPr bwMode="auto">
          <a:xfrm rot="2975656">
            <a:off x="5659438" y="1730375"/>
            <a:ext cx="428625" cy="428625"/>
          </a:xfrm>
          <a:custGeom>
            <a:avLst/>
            <a:gdLst>
              <a:gd name="T0" fmla="*/ 263261 w 428628"/>
              <a:gd name="T1" fmla="*/ 5665 h 428628"/>
              <a:gd name="T2" fmla="*/ 214312 w 428628"/>
              <a:gd name="T3" fmla="*/ 214312 h 428628"/>
              <a:gd name="T4" fmla="*/ 425930 w 428628"/>
              <a:gd name="T5" fmla="*/ 248173 h 428628"/>
              <a:gd name="T6" fmla="*/ 0 60000 65536"/>
              <a:gd name="T7" fmla="*/ 0 60000 65536"/>
              <a:gd name="T8" fmla="*/ 0 60000 65536"/>
              <a:gd name="T9" fmla="*/ 263265 w 428628"/>
              <a:gd name="T10" fmla="*/ 5665 h 428628"/>
              <a:gd name="T11" fmla="*/ 428628 w 428628"/>
              <a:gd name="T12" fmla="*/ 248177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  <a:lnTo>
                  <a:pt x="214314" y="214314"/>
                </a:lnTo>
                <a:lnTo>
                  <a:pt x="263265" y="5665"/>
                </a:lnTo>
                <a:close/>
              </a:path>
              <a:path w="428628" h="428628" fill="none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3345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85938"/>
            <a:ext cx="1952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428875"/>
            <a:ext cx="7397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85875" y="500063"/>
            <a:ext cx="7499350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3538" indent="-282575" algn="just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0000"/>
              <a:buFont typeface="Wingdings 2" pitchFamily="18" charset="2"/>
              <a:buChar char="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Não se conseguiu medir a amplitude do ângulo </a:t>
            </a:r>
            <a:r>
              <a:rPr lang="el-GR" sz="2600" dirty="0">
                <a:solidFill>
                  <a:srgbClr val="65FFFE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α</a:t>
            </a:r>
            <a:r>
              <a:rPr lang="pt-PT" sz="2600" dirty="0">
                <a:solidFill>
                  <a:srgbClr val="65FFFE"/>
                </a:solidFill>
                <a:latin typeface="Kristen ITC" pitchFamily="66" charset="0"/>
                <a:ea typeface="Microsoft YaHei" charset="-122"/>
                <a:cs typeface="Times New Roman" pitchFamily="16" charset="0"/>
              </a:rPr>
              <a:t>, mas a sua medida é tão pequena quando comparada com as outras que foi desprezada.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 rot="16200000">
            <a:off x="-2928937" y="2928937"/>
            <a:ext cx="6858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4300" dirty="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A distância Terra-Lua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 rot="16200000">
            <a:off x="-2928937" y="2928937"/>
            <a:ext cx="6858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430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A distância Terra-Lua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571875" y="5929313"/>
            <a:ext cx="52419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2809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80000"/>
              <a:buFontTx/>
              <a:buNone/>
            </a:pPr>
            <a:r>
              <a:rPr lang="pt-PT" sz="2400">
                <a:solidFill>
                  <a:srgbClr val="65FFFE"/>
                </a:solidFill>
                <a:latin typeface="Kristen ITC" pitchFamily="66" charset="0"/>
              </a:rPr>
              <a:t>Observando a figura concluímos que </a:t>
            </a:r>
            <a:r>
              <a:rPr lang="el-GR" sz="2800">
                <a:solidFill>
                  <a:srgbClr val="65FFFE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PT" sz="2800">
                <a:solidFill>
                  <a:srgbClr val="65FFFE"/>
                </a:solidFill>
                <a:latin typeface="Kristen ITC" pitchFamily="66" charset="0"/>
              </a:rPr>
              <a:t> </a:t>
            </a:r>
            <a:r>
              <a:rPr lang="pt-PT" sz="2400">
                <a:solidFill>
                  <a:srgbClr val="65FFFE"/>
                </a:solidFill>
                <a:latin typeface="Kristen ITC" pitchFamily="66" charset="0"/>
              </a:rPr>
              <a:t>+ </a:t>
            </a:r>
            <a:r>
              <a:rPr lang="el-GR" sz="2400">
                <a:solidFill>
                  <a:srgbClr val="65FFFE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t-PT" sz="2400">
                <a:solidFill>
                  <a:srgbClr val="65FFFE"/>
                </a:solidFill>
                <a:latin typeface="Kristen ITC" pitchFamily="66" charset="0"/>
                <a:cs typeface="Times New Roman" pitchFamily="18" charset="0"/>
              </a:rPr>
              <a:t> + </a:t>
            </a:r>
            <a:r>
              <a:rPr lang="el-GR" sz="2800">
                <a:solidFill>
                  <a:srgbClr val="65FFFE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pt-PT" sz="2400">
                <a:solidFill>
                  <a:srgbClr val="65FFFE"/>
                </a:solidFill>
                <a:latin typeface="Kristen ITC" pitchFamily="66" charset="0"/>
                <a:cs typeface="Times New Roman" pitchFamily="18" charset="0"/>
              </a:rPr>
              <a:t> = </a:t>
            </a:r>
            <a:r>
              <a:rPr lang="el-GR" sz="2800">
                <a:solidFill>
                  <a:srgbClr val="65FFFE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pt-PT" sz="2400">
                <a:solidFill>
                  <a:srgbClr val="65FFFE"/>
                </a:solidFill>
                <a:latin typeface="Kristen ITC" pitchFamily="66" charset="0"/>
                <a:cs typeface="Times New Roman" pitchFamily="18" charset="0"/>
              </a:rPr>
              <a:t> + </a:t>
            </a:r>
            <a:r>
              <a:rPr lang="el-GR" sz="2800">
                <a:solidFill>
                  <a:srgbClr val="65FFFE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pt-PT" sz="2400">
                <a:solidFill>
                  <a:srgbClr val="65FFFE"/>
                </a:solidFill>
                <a:latin typeface="Kristen ITC" pitchFamily="66" charset="0"/>
                <a:cs typeface="Times New Roman" pitchFamily="18" charset="0"/>
              </a:rPr>
              <a:t> + </a:t>
            </a:r>
            <a:r>
              <a:rPr lang="el-GR" sz="2800">
                <a:solidFill>
                  <a:srgbClr val="65FFFE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pt-PT" sz="2800">
                <a:solidFill>
                  <a:srgbClr val="65FFF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>
                <a:solidFill>
                  <a:srgbClr val="65FFFE"/>
                </a:solidFill>
                <a:latin typeface="Kristen ITC" pitchFamily="66" charset="0"/>
                <a:cs typeface="Times New Roman" pitchFamily="18" charset="0"/>
              </a:rPr>
              <a:t>= 180° </a:t>
            </a:r>
          </a:p>
        </p:txBody>
      </p:sp>
      <p:sp>
        <p:nvSpPr>
          <p:cNvPr id="15364" name="Freeform 3"/>
          <p:cNvSpPr>
            <a:spLocks noChangeArrowheads="1"/>
          </p:cNvSpPr>
          <p:nvPr/>
        </p:nvSpPr>
        <p:spPr bwMode="auto">
          <a:xfrm rot="5400000">
            <a:off x="6500813" y="-71438"/>
            <a:ext cx="1428750" cy="3857625"/>
          </a:xfrm>
          <a:custGeom>
            <a:avLst/>
            <a:gdLst>
              <a:gd name="T0" fmla="*/ 714370 w 1428760"/>
              <a:gd name="T1" fmla="*/ 0 h 3857620"/>
              <a:gd name="T2" fmla="*/ 217253 w 1428760"/>
              <a:gd name="T3" fmla="*/ 1928815 h 3857620"/>
              <a:gd name="T4" fmla="*/ 714370 w 1428760"/>
              <a:gd name="T5" fmla="*/ 3857630 h 3857620"/>
              <a:gd name="T6" fmla="*/ 1211487 w 1428760"/>
              <a:gd name="T7" fmla="*/ 1928815 h 3857620"/>
              <a:gd name="T8" fmla="*/ 0 60000 65536"/>
              <a:gd name="T9" fmla="*/ 0 60000 65536"/>
              <a:gd name="T10" fmla="*/ 0 60000 65536"/>
              <a:gd name="T11" fmla="*/ 0 60000 65536"/>
              <a:gd name="T12" fmla="*/ 289676 w 1428760"/>
              <a:gd name="T13" fmla="*/ 782120 h 3857620"/>
              <a:gd name="T14" fmla="*/ 1139084 w 1428760"/>
              <a:gd name="T15" fmla="*/ 3857620 h 3857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8760" h="3857620">
                <a:moveTo>
                  <a:pt x="0" y="3857620"/>
                </a:moveTo>
                <a:lnTo>
                  <a:pt x="434514" y="0"/>
                </a:lnTo>
                <a:lnTo>
                  <a:pt x="994246" y="0"/>
                </a:lnTo>
                <a:lnTo>
                  <a:pt x="1428760" y="3857620"/>
                </a:lnTo>
                <a:lnTo>
                  <a:pt x="0" y="3857620"/>
                </a:lnTo>
                <a:close/>
              </a:path>
            </a:pathLst>
          </a:custGeom>
          <a:solidFill>
            <a:srgbClr val="003F3F"/>
          </a:solidFill>
          <a:ln w="25560">
            <a:solidFill>
              <a:srgbClr val="003F3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133475"/>
            <a:ext cx="14573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706438"/>
            <a:ext cx="20716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1012825" y="1831975"/>
            <a:ext cx="8345488" cy="25400"/>
          </a:xfrm>
          <a:prstGeom prst="line">
            <a:avLst/>
          </a:prstGeom>
          <a:noFill/>
          <a:ln w="284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1928813" y="714375"/>
            <a:ext cx="7215187" cy="857250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V="1">
            <a:off x="1857375" y="2141538"/>
            <a:ext cx="7286625" cy="788987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3571875" y="285750"/>
            <a:ext cx="3240088" cy="3240088"/>
          </a:xfrm>
          <a:prstGeom prst="ellipse">
            <a:avLst/>
          </a:prstGeom>
          <a:noFill/>
          <a:ln w="2556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1928813" y="714375"/>
            <a:ext cx="3357562" cy="1143000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 flipH="1">
            <a:off x="5284788" y="1143000"/>
            <a:ext cx="74612" cy="714375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6777038" y="1285875"/>
            <a:ext cx="2366962" cy="295275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74" name="Oval 13"/>
          <p:cNvSpPr>
            <a:spLocks noChangeArrowheads="1"/>
          </p:cNvSpPr>
          <p:nvPr/>
        </p:nvSpPr>
        <p:spPr bwMode="auto">
          <a:xfrm>
            <a:off x="6429375" y="1000125"/>
            <a:ext cx="500063" cy="500063"/>
          </a:xfrm>
          <a:prstGeom prst="ellipse">
            <a:avLst/>
          </a:prstGeom>
          <a:solidFill>
            <a:srgbClr val="005F5F"/>
          </a:solidFill>
          <a:ln w="25560">
            <a:solidFill>
              <a:srgbClr val="003F3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 flipV="1">
            <a:off x="5286375" y="1284288"/>
            <a:ext cx="1357313" cy="574675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>
            <a:off x="1928813" y="714375"/>
            <a:ext cx="4714875" cy="571500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77" name="Freeform 16"/>
          <p:cNvSpPr>
            <a:spLocks noChangeArrowheads="1"/>
          </p:cNvSpPr>
          <p:nvPr/>
        </p:nvSpPr>
        <p:spPr bwMode="auto">
          <a:xfrm rot="-9960000">
            <a:off x="6118225" y="1117600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2023 w 428628"/>
              <a:gd name="T5" fmla="*/ 26708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67086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78" name="Freeform 17"/>
          <p:cNvSpPr>
            <a:spLocks noChangeArrowheads="1"/>
          </p:cNvSpPr>
          <p:nvPr/>
        </p:nvSpPr>
        <p:spPr bwMode="auto">
          <a:xfrm rot="1740000">
            <a:off x="5648325" y="1504950"/>
            <a:ext cx="428625" cy="428625"/>
          </a:xfrm>
          <a:custGeom>
            <a:avLst/>
            <a:gdLst>
              <a:gd name="T0" fmla="*/ 263261 w 428628"/>
              <a:gd name="T1" fmla="*/ 5665 h 428628"/>
              <a:gd name="T2" fmla="*/ 214312 w 428628"/>
              <a:gd name="T3" fmla="*/ 214312 h 428628"/>
              <a:gd name="T4" fmla="*/ 425930 w 428628"/>
              <a:gd name="T5" fmla="*/ 248173 h 428628"/>
              <a:gd name="T6" fmla="*/ 0 60000 65536"/>
              <a:gd name="T7" fmla="*/ 0 60000 65536"/>
              <a:gd name="T8" fmla="*/ 0 60000 65536"/>
              <a:gd name="T9" fmla="*/ 263265 w 428628"/>
              <a:gd name="T10" fmla="*/ 5665 h 428628"/>
              <a:gd name="T11" fmla="*/ 428628 w 428628"/>
              <a:gd name="T12" fmla="*/ 248177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  <a:lnTo>
                  <a:pt x="214314" y="214314"/>
                </a:lnTo>
                <a:lnTo>
                  <a:pt x="263265" y="5665"/>
                </a:lnTo>
                <a:close/>
              </a:path>
              <a:path w="428628" h="428628" fill="none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79" name="Freeform 18"/>
          <p:cNvSpPr>
            <a:spLocks noChangeArrowheads="1"/>
          </p:cNvSpPr>
          <p:nvPr/>
        </p:nvSpPr>
        <p:spPr bwMode="auto">
          <a:xfrm rot="-5820000">
            <a:off x="5031581" y="1599407"/>
            <a:ext cx="492125" cy="493712"/>
          </a:xfrm>
          <a:custGeom>
            <a:avLst/>
            <a:gdLst>
              <a:gd name="T0" fmla="*/ 344110 w 490986"/>
              <a:gd name="T1" fmla="*/ 20137 h 492744"/>
              <a:gd name="T2" fmla="*/ 246634 w 490986"/>
              <a:gd name="T3" fmla="*/ 247341 h 492744"/>
              <a:gd name="T4" fmla="*/ 290131 w 490986"/>
              <a:gd name="T5" fmla="*/ 490804 h 492744"/>
              <a:gd name="T6" fmla="*/ 0 60000 65536"/>
              <a:gd name="T7" fmla="*/ 0 60000 65536"/>
              <a:gd name="T8" fmla="*/ 0 60000 65536"/>
              <a:gd name="T9" fmla="*/ 288790 w 490986"/>
              <a:gd name="T10" fmla="*/ 20059 h 492744"/>
              <a:gd name="T11" fmla="*/ 490986 w 490986"/>
              <a:gd name="T12" fmla="*/ 488882 h 492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986" h="492744" stroke="0">
                <a:moveTo>
                  <a:pt x="342519" y="20059"/>
                </a:moveTo>
                <a:lnTo>
                  <a:pt x="342519" y="20058"/>
                </a:lnTo>
                <a:cubicBezTo>
                  <a:pt x="432610" y="58960"/>
                  <a:pt x="490986" y="147943"/>
                  <a:pt x="490986" y="246372"/>
                </a:cubicBezTo>
                <a:cubicBezTo>
                  <a:pt x="490986" y="365677"/>
                  <a:pt x="405806" y="467840"/>
                  <a:pt x="288789" y="488881"/>
                </a:cubicBezTo>
                <a:lnTo>
                  <a:pt x="245493" y="246372"/>
                </a:lnTo>
                <a:lnTo>
                  <a:pt x="342519" y="20059"/>
                </a:lnTo>
                <a:close/>
              </a:path>
              <a:path w="490986" h="492744" fill="none">
                <a:moveTo>
                  <a:pt x="342519" y="20059"/>
                </a:moveTo>
                <a:lnTo>
                  <a:pt x="342519" y="20058"/>
                </a:lnTo>
                <a:cubicBezTo>
                  <a:pt x="432610" y="58960"/>
                  <a:pt x="490986" y="147943"/>
                  <a:pt x="490986" y="246372"/>
                </a:cubicBezTo>
                <a:cubicBezTo>
                  <a:pt x="490986" y="365677"/>
                  <a:pt x="405806" y="467840"/>
                  <a:pt x="288789" y="488881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5380" name="AutoShape 19"/>
          <p:cNvCxnSpPr>
            <a:cxnSpLocks noChangeShapeType="1"/>
          </p:cNvCxnSpPr>
          <p:nvPr/>
        </p:nvCxnSpPr>
        <p:spPr bwMode="auto">
          <a:xfrm flipV="1">
            <a:off x="5364163" y="1165225"/>
            <a:ext cx="449262" cy="168275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8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781050"/>
            <a:ext cx="249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206500"/>
            <a:ext cx="152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83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493838"/>
            <a:ext cx="158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84" name="Line 23"/>
          <p:cNvSpPr>
            <a:spLocks noChangeShapeType="1"/>
          </p:cNvSpPr>
          <p:nvPr/>
        </p:nvSpPr>
        <p:spPr bwMode="auto">
          <a:xfrm flipH="1" flipV="1">
            <a:off x="1855788" y="1855788"/>
            <a:ext cx="5003800" cy="4762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385" name="Freeform 24"/>
          <p:cNvSpPr>
            <a:spLocks noChangeArrowheads="1"/>
          </p:cNvSpPr>
          <p:nvPr/>
        </p:nvSpPr>
        <p:spPr bwMode="auto">
          <a:xfrm rot="-9180000">
            <a:off x="4503738" y="1501775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2023 w 428628"/>
              <a:gd name="T5" fmla="*/ 26708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67086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38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493838"/>
            <a:ext cx="1952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87" name="Freeform 26"/>
          <p:cNvSpPr>
            <a:spLocks noChangeArrowheads="1"/>
          </p:cNvSpPr>
          <p:nvPr/>
        </p:nvSpPr>
        <p:spPr bwMode="auto">
          <a:xfrm rot="3420000">
            <a:off x="2654300" y="654050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8622 w 428628"/>
              <a:gd name="T5" fmla="*/ 21431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14315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88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389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206500"/>
            <a:ext cx="201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9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91" name="Rectangle 30"/>
          <p:cNvSpPr>
            <a:spLocks noChangeArrowheads="1"/>
          </p:cNvSpPr>
          <p:nvPr/>
        </p:nvSpPr>
        <p:spPr bwMode="auto">
          <a:xfrm>
            <a:off x="0" y="19970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92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393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779713"/>
            <a:ext cx="2254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94" name="Rectangle 33"/>
          <p:cNvSpPr>
            <a:spLocks noChangeArrowheads="1"/>
          </p:cNvSpPr>
          <p:nvPr/>
        </p:nvSpPr>
        <p:spPr bwMode="auto">
          <a:xfrm>
            <a:off x="0" y="19970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95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96" name="Rectangle 35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97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98" name="Rectangle 37"/>
          <p:cNvSpPr>
            <a:spLocks noChangeArrowheads="1"/>
          </p:cNvSpPr>
          <p:nvPr/>
        </p:nvSpPr>
        <p:spPr bwMode="auto">
          <a:xfrm>
            <a:off x="0" y="120332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399" name="Rectangle 38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00" name="Rectangle 39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01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02" name="Rectangle 41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03" name="Rectangle 4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04" name="Rectangle 4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05" name="Rectangle 4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406" name="Picture 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71450"/>
            <a:ext cx="13033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07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408" name="Picture 47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643313"/>
            <a:ext cx="446563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09" name="Rectangle 48"/>
          <p:cNvSpPr>
            <a:spLocks noChangeArrowheads="1"/>
          </p:cNvSpPr>
          <p:nvPr/>
        </p:nvSpPr>
        <p:spPr bwMode="auto">
          <a:xfrm>
            <a:off x="0" y="8302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10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411" name="Picture 50"/>
          <p:cNvPicPr>
            <a:picLocks noChangeAspect="1" noChangeArrowheads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71938"/>
            <a:ext cx="204946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12" name="Rectangle 51"/>
          <p:cNvSpPr>
            <a:spLocks noChangeArrowheads="1"/>
          </p:cNvSpPr>
          <p:nvPr/>
        </p:nvSpPr>
        <p:spPr bwMode="auto">
          <a:xfrm>
            <a:off x="0" y="8302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13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14" name="Rectangle 53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15" name="Rectangle 5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416" name="Picture 55"/>
          <p:cNvPicPr>
            <a:picLocks noChangeAspect="1" noChangeArrowheads="1"/>
          </p:cNvPicPr>
          <p:nvPr/>
        </p:nvPicPr>
        <p:blipFill>
          <a:blip r:embed="rId1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572000"/>
            <a:ext cx="17446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17" name="Rectangle 5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418" name="Picture 57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572000"/>
            <a:ext cx="2949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19" name="Rectangle 58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5420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421" name="Picture 60"/>
          <p:cNvPicPr>
            <a:picLocks noChangeAspect="1" noChangeArrowheads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00688"/>
            <a:ext cx="14779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22" name="Rectangle 61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423" name="Picture 6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443538"/>
            <a:ext cx="13414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424" name="Line 14"/>
          <p:cNvSpPr>
            <a:spLocks noChangeShapeType="1"/>
          </p:cNvSpPr>
          <p:nvPr/>
        </p:nvSpPr>
        <p:spPr bwMode="auto">
          <a:xfrm>
            <a:off x="5286375" y="1857375"/>
            <a:ext cx="1428750" cy="500063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5425" name="Freeform 17"/>
          <p:cNvSpPr>
            <a:spLocks noChangeArrowheads="1"/>
          </p:cNvSpPr>
          <p:nvPr/>
        </p:nvSpPr>
        <p:spPr bwMode="auto">
          <a:xfrm rot="2975656">
            <a:off x="5659438" y="1730375"/>
            <a:ext cx="428625" cy="428625"/>
          </a:xfrm>
          <a:custGeom>
            <a:avLst/>
            <a:gdLst>
              <a:gd name="T0" fmla="*/ 263261 w 428628"/>
              <a:gd name="T1" fmla="*/ 5665 h 428628"/>
              <a:gd name="T2" fmla="*/ 214312 w 428628"/>
              <a:gd name="T3" fmla="*/ 214312 h 428628"/>
              <a:gd name="T4" fmla="*/ 425930 w 428628"/>
              <a:gd name="T5" fmla="*/ 248173 h 428628"/>
              <a:gd name="T6" fmla="*/ 0 60000 65536"/>
              <a:gd name="T7" fmla="*/ 0 60000 65536"/>
              <a:gd name="T8" fmla="*/ 0 60000 65536"/>
              <a:gd name="T9" fmla="*/ 263265 w 428628"/>
              <a:gd name="T10" fmla="*/ 5665 h 428628"/>
              <a:gd name="T11" fmla="*/ 428628 w 428628"/>
              <a:gd name="T12" fmla="*/ 248177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  <a:lnTo>
                  <a:pt x="214314" y="214314"/>
                </a:lnTo>
                <a:lnTo>
                  <a:pt x="263265" y="5665"/>
                </a:lnTo>
                <a:close/>
              </a:path>
              <a:path w="428628" h="428628" fill="none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542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85938"/>
            <a:ext cx="1952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 rot="16200000">
            <a:off x="-2928937" y="2928937"/>
            <a:ext cx="6858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PT" sz="4300">
                <a:solidFill>
                  <a:srgbClr val="DB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Microsoft YaHei" charset="-122"/>
              </a:rPr>
              <a:t>A distância Terra-Lua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643063" y="5357813"/>
            <a:ext cx="6215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47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taneo BT" pitchFamily="66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</a:pPr>
            <a:r>
              <a:rPr lang="pt-PT" sz="2400">
                <a:solidFill>
                  <a:srgbClr val="65FFFE"/>
                </a:solidFill>
                <a:latin typeface="Kristen ITC" pitchFamily="66" charset="0"/>
              </a:rPr>
              <a:t>Desprezamos o ângulo </a:t>
            </a:r>
            <a:r>
              <a:rPr lang="el-GR" sz="3200">
                <a:solidFill>
                  <a:srgbClr val="65FFFE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PT" sz="2400">
                <a:solidFill>
                  <a:srgbClr val="65FFFE"/>
                </a:solidFill>
                <a:latin typeface="Kristen ITC" pitchFamily="66" charset="0"/>
                <a:cs typeface="Times New Roman" pitchFamily="18" charset="0"/>
              </a:rPr>
              <a:t> por ter uma dimensão extremamente pequena quando comparado com os outros.</a:t>
            </a:r>
          </a:p>
        </p:txBody>
      </p:sp>
      <p:sp>
        <p:nvSpPr>
          <p:cNvPr id="16388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89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0" name="Rectangle 30"/>
          <p:cNvSpPr>
            <a:spLocks noChangeArrowheads="1"/>
          </p:cNvSpPr>
          <p:nvPr/>
        </p:nvSpPr>
        <p:spPr bwMode="auto">
          <a:xfrm>
            <a:off x="0" y="19970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2" name="Rectangle 33"/>
          <p:cNvSpPr>
            <a:spLocks noChangeArrowheads="1"/>
          </p:cNvSpPr>
          <p:nvPr/>
        </p:nvSpPr>
        <p:spPr bwMode="auto">
          <a:xfrm>
            <a:off x="0" y="19970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4" name="Rectangle 36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5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6396" name="Picture 38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929063"/>
            <a:ext cx="2933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7" name="Rectangle 39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398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6399" name="Picture 41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29063"/>
            <a:ext cx="22558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00" name="Rectangle 42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01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6402" name="Picture 44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500563"/>
            <a:ext cx="16986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03" name="Rectangle 45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04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6405" name="Picture 47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500563"/>
            <a:ext cx="2552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06" name="Rectangle 48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07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6408" name="Picture 50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00563"/>
            <a:ext cx="16764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09" name="Rectangle 51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10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11" name="Rectangle 53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12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13" name="Rectangle 55"/>
          <p:cNvSpPr>
            <a:spLocks noChangeArrowheads="1"/>
          </p:cNvSpPr>
          <p:nvPr/>
        </p:nvSpPr>
        <p:spPr bwMode="auto">
          <a:xfrm>
            <a:off x="0" y="8683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14" name="Rectangle 5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15" name="Rectangle 5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16" name="Freeform 3"/>
          <p:cNvSpPr>
            <a:spLocks noChangeArrowheads="1"/>
          </p:cNvSpPr>
          <p:nvPr/>
        </p:nvSpPr>
        <p:spPr bwMode="auto">
          <a:xfrm rot="5400000">
            <a:off x="6500813" y="-71438"/>
            <a:ext cx="1428750" cy="3857625"/>
          </a:xfrm>
          <a:custGeom>
            <a:avLst/>
            <a:gdLst>
              <a:gd name="T0" fmla="*/ 714370 w 1428760"/>
              <a:gd name="T1" fmla="*/ 0 h 3857620"/>
              <a:gd name="T2" fmla="*/ 217253 w 1428760"/>
              <a:gd name="T3" fmla="*/ 1928815 h 3857620"/>
              <a:gd name="T4" fmla="*/ 714370 w 1428760"/>
              <a:gd name="T5" fmla="*/ 3857630 h 3857620"/>
              <a:gd name="T6" fmla="*/ 1211487 w 1428760"/>
              <a:gd name="T7" fmla="*/ 1928815 h 3857620"/>
              <a:gd name="T8" fmla="*/ 0 60000 65536"/>
              <a:gd name="T9" fmla="*/ 0 60000 65536"/>
              <a:gd name="T10" fmla="*/ 0 60000 65536"/>
              <a:gd name="T11" fmla="*/ 0 60000 65536"/>
              <a:gd name="T12" fmla="*/ 289676 w 1428760"/>
              <a:gd name="T13" fmla="*/ 782120 h 3857620"/>
              <a:gd name="T14" fmla="*/ 1139084 w 1428760"/>
              <a:gd name="T15" fmla="*/ 3857620 h 3857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8760" h="3857620">
                <a:moveTo>
                  <a:pt x="0" y="3857620"/>
                </a:moveTo>
                <a:lnTo>
                  <a:pt x="434514" y="0"/>
                </a:lnTo>
                <a:lnTo>
                  <a:pt x="994246" y="0"/>
                </a:lnTo>
                <a:lnTo>
                  <a:pt x="1428760" y="3857620"/>
                </a:lnTo>
                <a:lnTo>
                  <a:pt x="0" y="3857620"/>
                </a:lnTo>
                <a:close/>
              </a:path>
            </a:pathLst>
          </a:custGeom>
          <a:solidFill>
            <a:srgbClr val="003F3F"/>
          </a:solidFill>
          <a:ln w="25560">
            <a:solidFill>
              <a:srgbClr val="003F3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1641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133475"/>
            <a:ext cx="14573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1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706438"/>
            <a:ext cx="20716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19" name="Line 6"/>
          <p:cNvSpPr>
            <a:spLocks noChangeShapeType="1"/>
          </p:cNvSpPr>
          <p:nvPr/>
        </p:nvSpPr>
        <p:spPr bwMode="auto">
          <a:xfrm>
            <a:off x="1012825" y="1831975"/>
            <a:ext cx="8345488" cy="25400"/>
          </a:xfrm>
          <a:prstGeom prst="line">
            <a:avLst/>
          </a:prstGeom>
          <a:noFill/>
          <a:ln w="284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20" name="Line 7"/>
          <p:cNvSpPr>
            <a:spLocks noChangeShapeType="1"/>
          </p:cNvSpPr>
          <p:nvPr/>
        </p:nvSpPr>
        <p:spPr bwMode="auto">
          <a:xfrm>
            <a:off x="1928813" y="714375"/>
            <a:ext cx="7215187" cy="857250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21" name="Line 8"/>
          <p:cNvSpPr>
            <a:spLocks noChangeShapeType="1"/>
          </p:cNvSpPr>
          <p:nvPr/>
        </p:nvSpPr>
        <p:spPr bwMode="auto">
          <a:xfrm flipV="1">
            <a:off x="1857375" y="2141538"/>
            <a:ext cx="7286625" cy="788987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22" name="Oval 9"/>
          <p:cNvSpPr>
            <a:spLocks noChangeArrowheads="1"/>
          </p:cNvSpPr>
          <p:nvPr/>
        </p:nvSpPr>
        <p:spPr bwMode="auto">
          <a:xfrm>
            <a:off x="3571875" y="285750"/>
            <a:ext cx="3240088" cy="3240088"/>
          </a:xfrm>
          <a:prstGeom prst="ellipse">
            <a:avLst/>
          </a:prstGeom>
          <a:noFill/>
          <a:ln w="2556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23" name="Line 10"/>
          <p:cNvSpPr>
            <a:spLocks noChangeShapeType="1"/>
          </p:cNvSpPr>
          <p:nvPr/>
        </p:nvSpPr>
        <p:spPr bwMode="auto">
          <a:xfrm>
            <a:off x="1928813" y="714375"/>
            <a:ext cx="3357562" cy="1143000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24" name="Line 11"/>
          <p:cNvSpPr>
            <a:spLocks noChangeShapeType="1"/>
          </p:cNvSpPr>
          <p:nvPr/>
        </p:nvSpPr>
        <p:spPr bwMode="auto">
          <a:xfrm flipH="1">
            <a:off x="5284788" y="1143000"/>
            <a:ext cx="74612" cy="714375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25" name="Line 12"/>
          <p:cNvSpPr>
            <a:spLocks noChangeShapeType="1"/>
          </p:cNvSpPr>
          <p:nvPr/>
        </p:nvSpPr>
        <p:spPr bwMode="auto">
          <a:xfrm>
            <a:off x="6777038" y="1285875"/>
            <a:ext cx="2366962" cy="295275"/>
          </a:xfrm>
          <a:prstGeom prst="line">
            <a:avLst/>
          </a:prstGeom>
          <a:noFill/>
          <a:ln w="57240">
            <a:solidFill>
              <a:srgbClr val="E0FF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26" name="Oval 13"/>
          <p:cNvSpPr>
            <a:spLocks noChangeArrowheads="1"/>
          </p:cNvSpPr>
          <p:nvPr/>
        </p:nvSpPr>
        <p:spPr bwMode="auto">
          <a:xfrm>
            <a:off x="6429375" y="1000125"/>
            <a:ext cx="500063" cy="500063"/>
          </a:xfrm>
          <a:prstGeom prst="ellipse">
            <a:avLst/>
          </a:prstGeom>
          <a:solidFill>
            <a:srgbClr val="005F5F"/>
          </a:solidFill>
          <a:ln w="25560">
            <a:solidFill>
              <a:srgbClr val="003F3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6427" name="Line 14"/>
          <p:cNvSpPr>
            <a:spLocks noChangeShapeType="1"/>
          </p:cNvSpPr>
          <p:nvPr/>
        </p:nvSpPr>
        <p:spPr bwMode="auto">
          <a:xfrm flipV="1">
            <a:off x="5286375" y="1284288"/>
            <a:ext cx="1357313" cy="574675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28" name="Line 15"/>
          <p:cNvSpPr>
            <a:spLocks noChangeShapeType="1"/>
          </p:cNvSpPr>
          <p:nvPr/>
        </p:nvSpPr>
        <p:spPr bwMode="auto">
          <a:xfrm>
            <a:off x="1928813" y="714375"/>
            <a:ext cx="4714875" cy="571500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29" name="Freeform 16"/>
          <p:cNvSpPr>
            <a:spLocks noChangeArrowheads="1"/>
          </p:cNvSpPr>
          <p:nvPr/>
        </p:nvSpPr>
        <p:spPr bwMode="auto">
          <a:xfrm rot="-9960000">
            <a:off x="6118225" y="1117600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2023 w 428628"/>
              <a:gd name="T5" fmla="*/ 26708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67086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30" name="Freeform 17"/>
          <p:cNvSpPr>
            <a:spLocks noChangeArrowheads="1"/>
          </p:cNvSpPr>
          <p:nvPr/>
        </p:nvSpPr>
        <p:spPr bwMode="auto">
          <a:xfrm rot="1740000">
            <a:off x="5648325" y="1504950"/>
            <a:ext cx="428625" cy="428625"/>
          </a:xfrm>
          <a:custGeom>
            <a:avLst/>
            <a:gdLst>
              <a:gd name="T0" fmla="*/ 263261 w 428628"/>
              <a:gd name="T1" fmla="*/ 5665 h 428628"/>
              <a:gd name="T2" fmla="*/ 214312 w 428628"/>
              <a:gd name="T3" fmla="*/ 214312 h 428628"/>
              <a:gd name="T4" fmla="*/ 425930 w 428628"/>
              <a:gd name="T5" fmla="*/ 248173 h 428628"/>
              <a:gd name="T6" fmla="*/ 0 60000 65536"/>
              <a:gd name="T7" fmla="*/ 0 60000 65536"/>
              <a:gd name="T8" fmla="*/ 0 60000 65536"/>
              <a:gd name="T9" fmla="*/ 263265 w 428628"/>
              <a:gd name="T10" fmla="*/ 5665 h 428628"/>
              <a:gd name="T11" fmla="*/ 428628 w 428628"/>
              <a:gd name="T12" fmla="*/ 248177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  <a:lnTo>
                  <a:pt x="214314" y="214314"/>
                </a:lnTo>
                <a:lnTo>
                  <a:pt x="263265" y="5665"/>
                </a:lnTo>
                <a:close/>
              </a:path>
              <a:path w="428628" h="428628" fill="none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6431" name="Freeform 18"/>
          <p:cNvSpPr>
            <a:spLocks noChangeArrowheads="1"/>
          </p:cNvSpPr>
          <p:nvPr/>
        </p:nvSpPr>
        <p:spPr bwMode="auto">
          <a:xfrm rot="-5820000">
            <a:off x="5031581" y="1599407"/>
            <a:ext cx="492125" cy="493712"/>
          </a:xfrm>
          <a:custGeom>
            <a:avLst/>
            <a:gdLst>
              <a:gd name="T0" fmla="*/ 344110 w 490986"/>
              <a:gd name="T1" fmla="*/ 20137 h 492744"/>
              <a:gd name="T2" fmla="*/ 246634 w 490986"/>
              <a:gd name="T3" fmla="*/ 247341 h 492744"/>
              <a:gd name="T4" fmla="*/ 290131 w 490986"/>
              <a:gd name="T5" fmla="*/ 490804 h 492744"/>
              <a:gd name="T6" fmla="*/ 0 60000 65536"/>
              <a:gd name="T7" fmla="*/ 0 60000 65536"/>
              <a:gd name="T8" fmla="*/ 0 60000 65536"/>
              <a:gd name="T9" fmla="*/ 288790 w 490986"/>
              <a:gd name="T10" fmla="*/ 20059 h 492744"/>
              <a:gd name="T11" fmla="*/ 490986 w 490986"/>
              <a:gd name="T12" fmla="*/ 488882 h 492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986" h="492744" stroke="0">
                <a:moveTo>
                  <a:pt x="342519" y="20059"/>
                </a:moveTo>
                <a:lnTo>
                  <a:pt x="342519" y="20058"/>
                </a:lnTo>
                <a:cubicBezTo>
                  <a:pt x="432610" y="58960"/>
                  <a:pt x="490986" y="147943"/>
                  <a:pt x="490986" y="246372"/>
                </a:cubicBezTo>
                <a:cubicBezTo>
                  <a:pt x="490986" y="365677"/>
                  <a:pt x="405806" y="467840"/>
                  <a:pt x="288789" y="488881"/>
                </a:cubicBezTo>
                <a:lnTo>
                  <a:pt x="245493" y="246372"/>
                </a:lnTo>
                <a:lnTo>
                  <a:pt x="342519" y="20059"/>
                </a:lnTo>
                <a:close/>
              </a:path>
              <a:path w="490986" h="492744" fill="none">
                <a:moveTo>
                  <a:pt x="342519" y="20059"/>
                </a:moveTo>
                <a:lnTo>
                  <a:pt x="342519" y="20058"/>
                </a:lnTo>
                <a:cubicBezTo>
                  <a:pt x="432610" y="58960"/>
                  <a:pt x="490986" y="147943"/>
                  <a:pt x="490986" y="246372"/>
                </a:cubicBezTo>
                <a:cubicBezTo>
                  <a:pt x="490986" y="365677"/>
                  <a:pt x="405806" y="467840"/>
                  <a:pt x="288789" y="488881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6432" name="AutoShape 19"/>
          <p:cNvCxnSpPr>
            <a:cxnSpLocks noChangeShapeType="1"/>
          </p:cNvCxnSpPr>
          <p:nvPr/>
        </p:nvCxnSpPr>
        <p:spPr bwMode="auto">
          <a:xfrm flipV="1">
            <a:off x="5364163" y="1165225"/>
            <a:ext cx="449262" cy="168275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433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781050"/>
            <a:ext cx="2492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34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206500"/>
            <a:ext cx="152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35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493838"/>
            <a:ext cx="158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36" name="Line 23"/>
          <p:cNvSpPr>
            <a:spLocks noChangeShapeType="1"/>
          </p:cNvSpPr>
          <p:nvPr/>
        </p:nvSpPr>
        <p:spPr bwMode="auto">
          <a:xfrm flipH="1" flipV="1">
            <a:off x="1855788" y="1855788"/>
            <a:ext cx="5003800" cy="4762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37" name="Freeform 24"/>
          <p:cNvSpPr>
            <a:spLocks noChangeArrowheads="1"/>
          </p:cNvSpPr>
          <p:nvPr/>
        </p:nvSpPr>
        <p:spPr bwMode="auto">
          <a:xfrm rot="-9180000">
            <a:off x="4503738" y="1501775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2023 w 428628"/>
              <a:gd name="T5" fmla="*/ 26708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67086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cubicBezTo>
                  <a:pt x="428628" y="232110"/>
                  <a:pt x="426411" y="249838"/>
                  <a:pt x="422028" y="26708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6438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493838"/>
            <a:ext cx="1952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39" name="Freeform 26"/>
          <p:cNvSpPr>
            <a:spLocks noChangeArrowheads="1"/>
          </p:cNvSpPr>
          <p:nvPr/>
        </p:nvSpPr>
        <p:spPr bwMode="auto">
          <a:xfrm rot="3420000">
            <a:off x="2654300" y="654050"/>
            <a:ext cx="428625" cy="428625"/>
          </a:xfrm>
          <a:custGeom>
            <a:avLst/>
            <a:gdLst>
              <a:gd name="T0" fmla="*/ 308968 w 428628"/>
              <a:gd name="T1" fmla="*/ 22037 h 428628"/>
              <a:gd name="T2" fmla="*/ 214312 w 428628"/>
              <a:gd name="T3" fmla="*/ 214312 h 428628"/>
              <a:gd name="T4" fmla="*/ 428622 w 428628"/>
              <a:gd name="T5" fmla="*/ 214312 h 428628"/>
              <a:gd name="T6" fmla="*/ 0 60000 65536"/>
              <a:gd name="T7" fmla="*/ 0 60000 65536"/>
              <a:gd name="T8" fmla="*/ 0 60000 65536"/>
              <a:gd name="T9" fmla="*/ 308972 w 428628"/>
              <a:gd name="T10" fmla="*/ 22037 h 428628"/>
              <a:gd name="T11" fmla="*/ 428628 w 428628"/>
              <a:gd name="T12" fmla="*/ 214315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  <a:lnTo>
                  <a:pt x="214314" y="214314"/>
                </a:lnTo>
                <a:lnTo>
                  <a:pt x="308972" y="22037"/>
                </a:lnTo>
                <a:close/>
              </a:path>
              <a:path w="428628" h="428628" fill="none">
                <a:moveTo>
                  <a:pt x="308972" y="22037"/>
                </a:moveTo>
                <a:lnTo>
                  <a:pt x="308971" y="22037"/>
                </a:lnTo>
                <a:cubicBezTo>
                  <a:pt x="382229" y="58101"/>
                  <a:pt x="428628" y="132660"/>
                  <a:pt x="428628" y="214314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6440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206500"/>
            <a:ext cx="201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41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779713"/>
            <a:ext cx="2254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42" name="Picture 4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71450"/>
            <a:ext cx="13033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43" name="Line 14"/>
          <p:cNvSpPr>
            <a:spLocks noChangeShapeType="1"/>
          </p:cNvSpPr>
          <p:nvPr/>
        </p:nvSpPr>
        <p:spPr bwMode="auto">
          <a:xfrm>
            <a:off x="5286375" y="1857375"/>
            <a:ext cx="1428750" cy="500063"/>
          </a:xfrm>
          <a:prstGeom prst="line">
            <a:avLst/>
          </a:prstGeom>
          <a:noFill/>
          <a:ln w="57240">
            <a:solidFill>
              <a:srgbClr val="8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16444" name="Freeform 17"/>
          <p:cNvSpPr>
            <a:spLocks noChangeArrowheads="1"/>
          </p:cNvSpPr>
          <p:nvPr/>
        </p:nvSpPr>
        <p:spPr bwMode="auto">
          <a:xfrm rot="2975656">
            <a:off x="5659438" y="1730375"/>
            <a:ext cx="428625" cy="428625"/>
          </a:xfrm>
          <a:custGeom>
            <a:avLst/>
            <a:gdLst>
              <a:gd name="T0" fmla="*/ 263261 w 428628"/>
              <a:gd name="T1" fmla="*/ 5665 h 428628"/>
              <a:gd name="T2" fmla="*/ 214312 w 428628"/>
              <a:gd name="T3" fmla="*/ 214312 h 428628"/>
              <a:gd name="T4" fmla="*/ 425930 w 428628"/>
              <a:gd name="T5" fmla="*/ 248173 h 428628"/>
              <a:gd name="T6" fmla="*/ 0 60000 65536"/>
              <a:gd name="T7" fmla="*/ 0 60000 65536"/>
              <a:gd name="T8" fmla="*/ 0 60000 65536"/>
              <a:gd name="T9" fmla="*/ 263265 w 428628"/>
              <a:gd name="T10" fmla="*/ 5665 h 428628"/>
              <a:gd name="T11" fmla="*/ 428628 w 428628"/>
              <a:gd name="T12" fmla="*/ 248177 h 428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628" h="428628" stroke="0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  <a:lnTo>
                  <a:pt x="214314" y="214314"/>
                </a:lnTo>
                <a:lnTo>
                  <a:pt x="263265" y="5665"/>
                </a:lnTo>
                <a:close/>
              </a:path>
              <a:path w="428628" h="428628" fill="none">
                <a:moveTo>
                  <a:pt x="263265" y="5665"/>
                </a:moveTo>
                <a:lnTo>
                  <a:pt x="263264" y="5665"/>
                </a:lnTo>
                <a:cubicBezTo>
                  <a:pt x="360139" y="28392"/>
                  <a:pt x="428628" y="114809"/>
                  <a:pt x="428628" y="214314"/>
                </a:cubicBezTo>
                <a:cubicBezTo>
                  <a:pt x="428628" y="225655"/>
                  <a:pt x="427727" y="236978"/>
                  <a:pt x="425935" y="248176"/>
                </a:cubicBezTo>
              </a:path>
            </a:pathLst>
          </a:custGeom>
          <a:noFill/>
          <a:ln w="38160">
            <a:solidFill>
              <a:srgbClr val="8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16445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85938"/>
            <a:ext cx="1952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2">
  <a:themeElements>
    <a:clrScheme name="Tolices">
      <a:dk1>
        <a:srgbClr val="65FFFE"/>
      </a:dk1>
      <a:lt1>
        <a:srgbClr val="007F7F"/>
      </a:lt1>
      <a:dk2>
        <a:srgbClr val="E0FFFE"/>
      </a:dk2>
      <a:lt2>
        <a:srgbClr val="BF0000"/>
      </a:lt2>
      <a:accent1>
        <a:srgbClr val="0000FF"/>
      </a:accent1>
      <a:accent2>
        <a:srgbClr val="00FFFF"/>
      </a:accent2>
      <a:accent3>
        <a:srgbClr val="00FF00"/>
      </a:accent3>
      <a:accent4>
        <a:srgbClr val="68007F"/>
      </a:accent4>
      <a:accent5>
        <a:srgbClr val="009900"/>
      </a:accent5>
      <a:accent6>
        <a:srgbClr val="FFFF00"/>
      </a:accent6>
      <a:hlink>
        <a:srgbClr val="00FF00"/>
      </a:hlink>
      <a:folHlink>
        <a:srgbClr val="68007F"/>
      </a:folHlink>
    </a:clrScheme>
    <a:fontScheme name="Fly Flyer">
      <a:majorFont>
        <a:latin typeface="Arial Black"/>
        <a:ea typeface=""/>
        <a:cs typeface=""/>
      </a:majorFont>
      <a:minorFont>
        <a:latin typeface="Cataneo BT"/>
        <a:ea typeface=""/>
        <a:cs typeface="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761</TotalTime>
  <Words>472</Words>
  <Application>Microsoft Office PowerPoint</Application>
  <PresentationFormat>On-screen Show (4:3)</PresentationFormat>
  <Paragraphs>61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Hiparco e a distância Terra-Lua</dc:title>
  <dc:creator>Maninha</dc:creator>
  <cp:lastModifiedBy>Sofia</cp:lastModifiedBy>
  <cp:revision>80</cp:revision>
  <cp:lastPrinted>1601-01-01T00:00:00Z</cp:lastPrinted>
  <dcterms:created xsi:type="dcterms:W3CDTF">2011-11-20T12:42:30Z</dcterms:created>
  <dcterms:modified xsi:type="dcterms:W3CDTF">2013-03-02T07:08:24Z</dcterms:modified>
</cp:coreProperties>
</file>