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7" r:id="rId2"/>
    <p:sldMasterId id="2147483688" r:id="rId3"/>
    <p:sldMasterId id="2147483689" r:id="rId4"/>
    <p:sldMasterId id="2147483690" r:id="rId5"/>
    <p:sldMasterId id="2147483691" r:id="rId6"/>
    <p:sldMasterId id="2147483692" r:id="rId7"/>
    <p:sldMasterId id="2147483693" r:id="rId8"/>
    <p:sldMasterId id="2147483694" r:id="rId9"/>
  </p:sldMasterIdLst>
  <p:notesMasterIdLst>
    <p:notesMasterId r:id="rId26"/>
  </p:notesMasterIdLst>
  <p:handoutMasterIdLst>
    <p:handoutMasterId r:id="rId27"/>
  </p:handoutMasterIdLst>
  <p:sldIdLst>
    <p:sldId id="256" r:id="rId10"/>
    <p:sldId id="257" r:id="rId11"/>
    <p:sldId id="269" r:id="rId12"/>
    <p:sldId id="270" r:id="rId13"/>
    <p:sldId id="271" r:id="rId14"/>
    <p:sldId id="258" r:id="rId15"/>
    <p:sldId id="259" r:id="rId16"/>
    <p:sldId id="263" r:id="rId17"/>
    <p:sldId id="266" r:id="rId18"/>
    <p:sldId id="260" r:id="rId19"/>
    <p:sldId id="267" r:id="rId20"/>
    <p:sldId id="264" r:id="rId21"/>
    <p:sldId id="272" r:id="rId22"/>
    <p:sldId id="262" r:id="rId23"/>
    <p:sldId id="265" r:id="rId24"/>
    <p:sldId id="268" r:id="rId25"/>
  </p:sldIdLst>
  <p:sldSz cx="9144000" cy="6858000" type="screen4x3"/>
  <p:notesSz cx="6858000" cy="9144000"/>
  <p:custDataLst>
    <p:tags r:id="rId28"/>
  </p:custDataLst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nçalo Ferreira da Silva Santo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591C"/>
    <a:srgbClr val="98672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9167" autoAdjust="0"/>
  </p:normalViewPr>
  <p:slideViewPr>
    <p:cSldViewPr>
      <p:cViewPr>
        <p:scale>
          <a:sx n="60" d="100"/>
          <a:sy n="60" d="100"/>
        </p:scale>
        <p:origin x="-2364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D633087-6C45-49D6-B2E2-70DA9901FD7A}" type="datetimeFigureOut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9FC8C34-ACEA-42D5-8C7D-2E1ED1E77A9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5563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5FCD58-9BF6-41DF-A97A-7E016AB19E02}" type="datetimeFigureOut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ECAAACF-73F9-44B4-9B9A-6C2F063FE72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138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PT" smtClean="0"/>
          </a:p>
        </p:txBody>
      </p:sp>
      <p:sp>
        <p:nvSpPr>
          <p:cNvPr id="117763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CD0C612-606A-4124-BD15-3F39EC9172A0}" type="slidenum">
              <a:rPr lang="pt-PT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587D-06EE-4EA5-9384-323893672AC0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F301-07EC-48AB-8DFE-F1D3F52DBB7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472389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4828-FB0E-4D51-97C6-50EC96419BC2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F29DC-323F-4AE6-B918-03C70AD1B49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790560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07163" y="569913"/>
            <a:ext cx="1938337" cy="55562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5788" cy="55562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831E-41C1-458B-B0FF-B4CBC5C8CD11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3265-05AA-487B-9ECF-18B0483D0E8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800496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6814-E1EB-4737-A656-8AB486978192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4552-8BEA-4F6E-8BC9-9F5D2AFF23A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798282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3A36-7423-47DB-B4BB-D48907965054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283C-DA67-41A3-A561-AE2B85FF7B8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517144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CA4C6-B354-48E0-89E2-8858D084899A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5E85-2178-45C4-BC39-DE548B879F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02018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550F4-EE34-4C00-AFEF-C14E16327E07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1AFA-059C-41ED-B931-8229F0AC023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749896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AFD3-DC78-4223-BF3B-5872751B0210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3AD5-E48F-4346-9C9D-CFFFFD5F12A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985012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EC52-6F68-47CA-B5AF-1DDBB57F75FC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0A17-E94B-4263-8878-0CE4D25075A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944316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3C1B-CDB0-4D55-94CB-8EA6334F8AE3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52FCE-7F99-499F-9446-6972D94A5E2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007650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F30A7-1B09-45FB-A23A-13F1D9E1B636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707F-86A2-4212-A967-29B542BABB4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210507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8554-FA43-468E-ACAF-3EAFF3CE47CC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B2C7-DA3A-4276-B76D-D12585BF1F3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74810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B3B8-8CAF-4184-9182-EBD68B4AD4E5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08FA3-E950-4D63-81C5-37ABA69A637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858751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7775-B681-4A23-AA99-74AAEE493968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E96A-02FD-42DA-AC82-A70DC25A045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154503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07163" y="569913"/>
            <a:ext cx="1938337" cy="55562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5788" cy="55562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F62A-FF93-4028-9E32-038ECD9A379C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6059-3270-4631-AF96-CA1CA592CB9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153728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8B9F-47E8-4BEB-A3F4-CC0F25442810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E59DC-2665-4BE7-B031-E6B35FE208A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495251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59C5-AB9F-4513-84C4-27C180AE68BD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FA73-F282-495F-B717-71D9A1595C6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53182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1C6C-4A51-4DF4-9A29-D5492722DF8B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1722-8E30-4938-A835-DE862038862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913757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2BA4E-2DCE-49EA-AD04-F3EE49FC18DC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CD20-38C7-4EFF-8DCC-DC69B6695CB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148139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20FD-021F-4C3A-B38B-BB5100AB59CD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EE0E3-FCB7-4ECD-95BD-8BE0595C54D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519035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1B2CD-A7CA-4813-9FB5-1593EFCD6E3E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13B2-57F6-4AEC-B16E-8987A262151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984406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8B4E9-3FF3-4828-9A26-476494B1C74D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2A23-0A72-4448-87A9-644587C7B51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82344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CC25-BC7C-4D59-A823-99DF17A71C98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1366-7258-4A3F-BBA7-6913E214A18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605356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81F41-6A59-42F0-B9B3-AC8D8667805A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9FFC-7D50-4F0F-BED3-3958EB9EFE6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409062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2F036-7CC4-46B6-B3E8-E432E061233F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014C-A1FC-4CB4-A4BE-CEEFD8F366F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042740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DA5F-FF57-4A84-A283-11532CDFDE35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C66B-A99B-47EF-AA94-2DB8DB66BFD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954590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07163" y="569913"/>
            <a:ext cx="1938337" cy="55562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5788" cy="55562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6A01-1350-44EF-A2CF-670CC31EB2EB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04DA-8729-4346-B1C2-2E0500DDAA1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254501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F0E4-3090-491B-BD01-56209AFACFFE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D68B-CE93-485F-A4BD-3B906BDB929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69666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02F3-D391-437A-A0B6-906C4212F717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9237-B893-4D71-B2C9-44E93FC5540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9183299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6967-2059-4335-BC5F-F4C31D031064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7FAB-5685-4D1A-A9C3-D8336E60B68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105188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2564-53CA-4C2C-8152-F0DCF5A72B2B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4A72-6DD5-4A2E-96BD-A2E12851069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754391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A1C91-08FB-4605-8DA8-2DD39E74C191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68F8-0019-4245-9431-C73DCCD0081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702605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2037-5FBA-4708-99C6-EE8728E95254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CDEA-AF18-4FC9-B4A5-46D30A1419D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616598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30D8-44D6-4D38-A618-D4E950746546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B607E-69CF-4958-BE81-22351EDC60D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3561548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7978-E756-4431-AD75-33E77AF88CEC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CAF9-C335-4B11-81DF-F9A13EAC69E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4587072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E245-9497-4502-8B00-975689021058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6BDE-793F-48B8-A8F4-998642BA1C5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1769677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C0F47-75FE-4DF8-9B03-8AD1CED9740E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3421-D345-4575-B461-D647C461846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4767045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1464-1DE7-422C-B54F-0634A4F69546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C3EA4-E5C2-4CF3-86A1-9913A63CF88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0699292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07163" y="569913"/>
            <a:ext cx="1938337" cy="55562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5788" cy="55562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F77EA-0DEF-4D95-BE24-958347C0119C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8E2A-E5F3-4A32-A6ED-883B9A67DB3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2314822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5738-BDEA-4B8F-84F6-6DED0BE68530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E37F-D8C1-43D5-A790-C3431C19C5B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286846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4943-06C0-4F73-9C09-3654211F8867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CBA8-49D8-404A-9E8B-0C21444A0D0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018333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3012D-48AF-43CC-80FE-DD81EDCBEFCB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3E50-7F00-4F6A-AC54-C39FBE25199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99144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83BFA-C47C-44CE-A153-4282A3964A5A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9899-21DA-4692-B394-319298EEB02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7136237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82B7-25BA-4A9B-83EA-3049626E70F7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C489-AF45-4FA4-A1C3-E94C9E9C0FE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457571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B7B6-0CB2-49E5-9B03-0C4281AF92F4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B5B8-8C78-499F-AE81-D6E31BE9A84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5078961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987D-4193-4643-94C4-42FCC0B1F1B1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6F5D-3720-4216-AB76-57AB73517D0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1427951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B4E6-8793-42AF-BCDA-33DA856EE424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1821-59E7-42E1-8647-8E1F63CE322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789508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1EF6-0083-416F-BD07-66061E27A7F4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EB1DF-4BD3-456C-8C2C-EC9C889D7E2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9832871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27598-17D4-409A-BF05-077C3D394BB7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4ACB-38FD-4BFA-8758-A044057624D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9316653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53C7-EEB2-4B48-8792-4C6926EA9120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B36C-777C-4F7E-98CC-F642BFCD257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2752198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07163" y="569913"/>
            <a:ext cx="1938337" cy="55562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5788" cy="55562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847B-D79A-4877-B22A-89040EB1249F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28B3-1655-40F3-A84B-FCED5E6DB57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29736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A8C93-09C9-4A08-8C95-02C19B6B379D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B678-9EB2-4870-A862-835BB265EA8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494665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213E-EC31-4BD8-8A5D-75B1D11BF828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7329-A8B2-484D-963F-F8E0C62FB57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6065602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8E71-BD84-4A3C-B819-1C1D9135392D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BA2B-FD53-45FB-9464-DDEA4738477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5293086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8709-A117-4B03-9AC8-C9A1C0973B99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D6B9-9F68-456A-A8EB-EA39CB4B4E0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992754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A4B2-B2A6-4E95-8BF6-37F8CB8CB8FA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92913-8EB1-4169-8AF7-FA48E06A17D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517307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4BAC0-D460-4C24-B9AC-B565335AD2A9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B4FDC-D8DD-4B9E-B234-61EE5BE7DC3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250851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ECB63-D6F5-45E6-BFCB-D5D89754EF27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ACFF-F6AE-4067-9C3F-655CDE4D2C6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164159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1962-3663-4059-B8ED-84C0247B9405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BD59-CBD7-49E5-A551-9C9077C1F04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250260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1502E-55F7-4294-844B-A55453B2DDE3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76AA-1B1A-4705-9EA2-B5BAE29B00C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4365596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656C-C96D-43E8-98C7-70265368A359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3102-9594-463F-98D6-180347DB12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06044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621B-86A2-46E6-B4AC-03376BA5CA98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7583-0C42-4260-BC7C-D1F65B8FC0C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959181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07163" y="569913"/>
            <a:ext cx="1938337" cy="55562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5788" cy="55562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F4B7-2F6D-440D-98C6-499432043265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4B3F-26FC-4F31-B07C-68D16172252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905604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8DDE-FD38-4CB0-8137-898876F4BB80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32DC-1942-458D-9E0C-09DCD89F5B5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3842772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3B68-DC3D-4D1D-878C-1435C56174A7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5A43-9982-4020-98D5-4CAE8512243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9453676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5EB2-09D8-47B7-B4E6-0CAA17C06699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28E67-E841-44B8-BB51-9FED001F06D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50847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FBC0-42DB-40FC-8E21-07636BED26D3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5B8F-017C-48F5-9C24-BA71B3995B6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1777375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897D-4051-43EF-8DD8-9CDA7A23E2FC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F4C1B-1F51-4AC9-9BE2-0EF55D29BBA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0198175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8E7B-341D-42B7-924A-A17A746E4265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5E4B-1DC7-4F4C-8BF9-D8A566F7307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947688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0319C-16D0-42EB-8836-74E1B45A09F5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8A4B7-CC6F-4F0B-BCBE-8C260C3E6C0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4573444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6738-B530-4C52-8F2F-4DBA8BFB6AC0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872A-D62F-472D-9460-9C475DB334F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923666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0781-077D-4F42-BCAF-79218AA80ACA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43C9-7F68-4AC3-B542-6CD7A2C8538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77904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F5F5-853C-4725-A007-C5559951A82C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2635-3FDF-4BAE-B1CF-68191AED9C4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4596988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DAFE5-4FB8-46A1-A0C6-501FC34FBD65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7EA8-8E82-480A-A963-8C814C6AB8F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1291051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07163" y="569913"/>
            <a:ext cx="1938337" cy="55562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5788" cy="55562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4FA43-20CC-4D2D-88B1-43AACAD6CAF1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524A-0F63-4E0C-9D9E-A6270169CF7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5933839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313A-2E53-4DEB-92AB-2FFF166D0046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1897-4773-4513-8D8E-99A885C52F3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7237422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8BC04-6679-430F-9FCB-211A73C023AA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4CE4-FF9D-4951-B6B7-0F1F78809E7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88656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7A1AF-5406-4CE6-9EEB-405F90716541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E504-E2E5-4C53-B981-3E660D86A27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6615327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3E337-C5C5-472C-9DCF-E9AEF889240F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7418-CBBF-4DD6-BFFC-73C294C69EF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0976937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93E52-8E31-4B86-A0ED-21EC50FD1E6F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838F3-F46B-4EB5-AD3B-154F74B7C15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978321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CA47-DE69-43AF-9DC9-0495AF1EB0B4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BB30-8BB4-4FD0-A015-CBCEDD51CCB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2957847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FAB2-23E5-43F3-BF7F-71ABA7D0562B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57F1-FE09-4C10-AF61-13BA1BB8EEB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6417706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6723-B182-43FE-B04A-514FAA94DBDF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5CF62-451B-4F3B-91D5-67F4EA6AA60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5364225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3C93-C10C-478C-A855-4B534E1B1C3E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BA24-38C9-432A-9916-7260A69120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599923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E8D3-38CE-4A9C-AFCC-E89426DC6B6B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3497-A001-4DF5-99A0-ADED504A154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8024375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3208-1C80-4F06-B64C-BB3C6566F5D9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8E61-51C9-42EC-A231-032A54532B2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8481880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07163" y="569913"/>
            <a:ext cx="1938337" cy="55562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5788" cy="55562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4F80-CD4D-4564-8495-8AB6952359E2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27CC6-15A8-4893-973A-7264D1B666D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45398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6FCB0-F51B-42BF-9E87-5355042BA487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4400-6F02-4C45-972A-3B6EFB7A47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690578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A54E-190D-44BF-A50E-96F29E4F9D68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6FBA-D97A-4784-A5FA-B7E0277B775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5423572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30EC7-97F0-4182-B6CB-9428ED44CAC2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2C0D-BB08-4A68-922E-0C8521031C0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143309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3447-54A5-4E63-AF25-7EC994F72642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3973-FFA1-4FA2-9C09-2167DC79E4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1400923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985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7900"/>
            <a:ext cx="3797300" cy="3878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1E34-E008-47F6-9DF0-BCB86A240D0C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EF32-464A-4270-8120-8BC8E7DF89C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37042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78D7-2989-4DD0-99E8-8307247D909C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81B5-CE99-472A-9D28-FB928308272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1847682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BD15-D95D-4EE4-A7C7-664C1E7293C0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13596-E272-4F6B-A23E-FC554196831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864197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04F1-A3F5-4B8A-9E9C-026827048720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7171-6E35-4C0E-A385-79E49DDD56D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120364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CABE-DAB6-48B2-BEB0-0E4A0E95C9C0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EBEFF-9255-421D-BED8-BCA1F090D2C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83074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F688-C1CF-4645-8ADF-FCE068352D38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7F9E-B5C0-4B2D-9F0A-B7B2C85D05E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5939575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0732-1436-4E8A-914E-DBC468B4D8B9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AC7D-5914-480A-943D-4AEADFBDCF3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873377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07163" y="569913"/>
            <a:ext cx="1938337" cy="55562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8975" y="569913"/>
            <a:ext cx="5665788" cy="55562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4EA8-A8E5-4AD7-8055-C247A115BD97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1CCF-D401-4975-90B9-685BD308CEE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177869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overOverla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10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11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7AE262-10E6-4E41-9A6E-3761B9344300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99356-D662-41E8-A0D4-C316C90E888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>
          <a:solidFill>
            <a:srgbClr val="262626"/>
          </a:solidFill>
          <a:latin typeface="+mn-lt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5pPr>
      <a:lvl6pPr marL="22860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6pPr>
      <a:lvl7pPr marL="27432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7pPr>
      <a:lvl8pPr marL="32004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8pPr>
      <a:lvl9pPr marL="36576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17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133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CEA7D0-30A3-4601-BBF0-E52EF4BAC0AE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CD003D-A8C5-45CC-AEDE-FF4B44E6937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>
          <a:solidFill>
            <a:srgbClr val="262626"/>
          </a:solidFill>
          <a:latin typeface="+mn-lt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5pPr>
      <a:lvl6pPr marL="22860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6pPr>
      <a:lvl7pPr marL="27432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7pPr>
      <a:lvl8pPr marL="32004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8pPr>
      <a:lvl9pPr marL="36576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5605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9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10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6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256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53C066-8E1E-4283-869C-D87232AA5B07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3F926C-C081-4E22-A9BD-FEEB5CCD095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25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19" r:id="rId9"/>
    <p:sldLayoutId id="2147483718" r:id="rId10"/>
    <p:sldLayoutId id="2147483717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>
          <a:solidFill>
            <a:srgbClr val="262626"/>
          </a:solidFill>
          <a:latin typeface="+mn-lt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5pPr>
      <a:lvl6pPr marL="22860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6pPr>
      <a:lvl7pPr marL="27432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7pPr>
      <a:lvl8pPr marL="32004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8pPr>
      <a:lvl9pPr marL="36576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7893" name="Picture 11" descr="CoverOverlay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4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10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11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5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378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2EF3F-DFED-4290-8CE4-23977F5789AB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F01304-039D-41EF-A9AE-349C20B9121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>
          <a:solidFill>
            <a:srgbClr val="262626"/>
          </a:solidFill>
          <a:latin typeface="+mn-lt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5pPr>
      <a:lvl6pPr marL="22860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6pPr>
      <a:lvl7pPr marL="27432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7pPr>
      <a:lvl8pPr marL="32004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8pPr>
      <a:lvl9pPr marL="36576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0181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9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10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82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501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B5FE77-2F7A-45F6-B0C6-AC73AC26EA04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DAD9F9-C262-4505-AE54-B9BC18603C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>
          <a:solidFill>
            <a:srgbClr val="262626"/>
          </a:solidFill>
          <a:latin typeface="+mn-lt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5pPr>
      <a:lvl6pPr marL="22860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6pPr>
      <a:lvl7pPr marL="27432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7pPr>
      <a:lvl8pPr marL="32004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8pPr>
      <a:lvl9pPr marL="36576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2469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9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10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470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624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212136-0329-4D7D-A6F3-F441EC40247B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12C7D0-0A5C-4A2A-AC2C-6F10F3AA7B6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>
          <a:solidFill>
            <a:srgbClr val="262626"/>
          </a:solidFill>
          <a:latin typeface="+mn-lt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5pPr>
      <a:lvl6pPr marL="22860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6pPr>
      <a:lvl7pPr marL="27432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7pPr>
      <a:lvl8pPr marL="32004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8pPr>
      <a:lvl9pPr marL="36576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4757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9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10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758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747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E8A93A-8E4C-4B3A-B02D-029A5ACD8334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3E868F-28F1-4BAF-9F1B-7E945D4F63B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69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63" r:id="rId9"/>
    <p:sldLayoutId id="2147483762" r:id="rId10"/>
    <p:sldLayoutId id="2147483761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>
          <a:solidFill>
            <a:srgbClr val="262626"/>
          </a:solidFill>
          <a:latin typeface="+mn-lt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5pPr>
      <a:lvl6pPr marL="22860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6pPr>
      <a:lvl7pPr marL="27432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7pPr>
      <a:lvl8pPr marL="32004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8pPr>
      <a:lvl9pPr marL="36576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87045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9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10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46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870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A47677-E80C-4502-920D-46982631820E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25A9D1-CC62-4756-AB9E-FFEB5A0E929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1" r:id="rId2"/>
    <p:sldLayoutId id="2147483780" r:id="rId3"/>
    <p:sldLayoutId id="2147483779" r:id="rId4"/>
    <p:sldLayoutId id="2147483778" r:id="rId5"/>
    <p:sldLayoutId id="2147483777" r:id="rId6"/>
    <p:sldLayoutId id="2147483776" r:id="rId7"/>
    <p:sldLayoutId id="2147483775" r:id="rId8"/>
    <p:sldLayoutId id="2147483774" r:id="rId9"/>
    <p:sldLayoutId id="2147483773" r:id="rId10"/>
    <p:sldLayoutId id="2147483772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>
          <a:solidFill>
            <a:srgbClr val="262626"/>
          </a:solidFill>
          <a:latin typeface="+mn-lt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5pPr>
      <a:lvl6pPr marL="22860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6pPr>
      <a:lvl7pPr marL="27432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7pPr>
      <a:lvl8pPr marL="32004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8pPr>
      <a:lvl9pPr marL="36576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9333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9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10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34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  <a:endParaRPr lang="en-US" smtClean="0"/>
          </a:p>
        </p:txBody>
      </p:sp>
      <p:sp>
        <p:nvSpPr>
          <p:cNvPr id="993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A8AE28-C015-4A26-9209-990609F2E5A6}" type="datetime1">
              <a:rPr lang="pt-PT"/>
              <a:pPr>
                <a:defRPr/>
              </a:pPr>
              <a:t>02-03-2013</a:t>
            </a:fld>
            <a:endParaRPr lang="pt-PT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FBDED8-3E11-4E4D-8B66-6BC3B3B7B0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2" r:id="rId2"/>
    <p:sldLayoutId id="2147483791" r:id="rId3"/>
    <p:sldLayoutId id="2147483790" r:id="rId4"/>
    <p:sldLayoutId id="2147483789" r:id="rId5"/>
    <p:sldLayoutId id="2147483788" r:id="rId6"/>
    <p:sldLayoutId id="2147483787" r:id="rId7"/>
    <p:sldLayoutId id="2147483786" r:id="rId8"/>
    <p:sldLayoutId id="2147483785" r:id="rId9"/>
    <p:sldLayoutId id="2147483784" r:id="rId10"/>
    <p:sldLayoutId id="2147483783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>
          <a:solidFill>
            <a:srgbClr val="262626"/>
          </a:solidFill>
          <a:latin typeface="+mn-lt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>
          <a:solidFill>
            <a:srgbClr val="262626"/>
          </a:solidFill>
          <a:latin typeface="+mn-lt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5pPr>
      <a:lvl6pPr marL="22860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6pPr>
      <a:lvl7pPr marL="27432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7pPr>
      <a:lvl8pPr marL="32004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8pPr>
      <a:lvl9pPr marL="36576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>
          <a:solidFill>
            <a:srgbClr val="262626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02980" y="483022"/>
            <a:ext cx="8229600" cy="1584176"/>
          </a:xfrm>
          <a:ln>
            <a:miter lim="800000"/>
            <a:headEnd/>
            <a:tailEnd/>
          </a:ln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4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pyrus" pitchFamily="66" charset="0"/>
              </a:rPr>
              <a:t>Eratóstenes</a:t>
            </a:r>
          </a:p>
        </p:txBody>
      </p:sp>
      <p:pic>
        <p:nvPicPr>
          <p:cNvPr id="113674" name="Picture 10" descr="eratoste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49" l="1000" r="100000">
                        <a14:backgroundMark x1="60667" y1="1689" x2="50000" y2="0"/>
                        <a14:backgroundMark x1="99333" y1="61149" x2="99667" y2="36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6188"/>
            <a:ext cx="2592388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Marcador de Posição de Conteúdo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205038"/>
            <a:ext cx="5616575" cy="3563937"/>
          </a:xfr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A91FC-F23E-45C2-AD96-9E4F6B2F1985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65957" y="340147"/>
            <a:ext cx="8229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PT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descobriu o raio da Terra?</a:t>
            </a:r>
            <a:endParaRPr lang="pt-PT" sz="4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E99DD-B729-4A7D-AD37-4547BEBFDE12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  <p:pic>
        <p:nvPicPr>
          <p:cNvPr id="121859" name="Picture 2" descr="D:\Libraries\Documents\Kranius\Raios solares e ângul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22513"/>
            <a:ext cx="489585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65957" y="340147"/>
            <a:ext cx="8229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PT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descobriu o raio da Terra?</a:t>
            </a:r>
            <a:endParaRPr lang="pt-PT" sz="4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707256" y="2224434"/>
            <a:ext cx="3873500" cy="3921299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pt-P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NOTA:</a:t>
            </a: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just">
              <a:defRPr/>
            </a:pPr>
            <a:r>
              <a:rPr lang="pt-PT" sz="1800" dirty="0" smtClean="0"/>
              <a:t>Na época, já era conhecida a distância entre Alexandria e </a:t>
            </a:r>
            <a:r>
              <a:rPr lang="pt-PT" sz="1800" dirty="0" err="1" smtClean="0"/>
              <a:t>Syene</a:t>
            </a:r>
            <a:r>
              <a:rPr lang="pt-PT" sz="1800" dirty="0" smtClean="0"/>
              <a:t>, 800 km. Esta distância entre duas cidades, como todas na época, foi calculada recorrendo a homens cujo passo tinha um comprimento constante. Eles percorriam a pé a distância que se pretendia calcular, contavam o número de passos dados que multiplicados pelo comprimento de cada passo, permitia obter o valor da distância pretendida.</a:t>
            </a:r>
          </a:p>
          <a:p>
            <a:pPr>
              <a:defRPr/>
            </a:pPr>
            <a:endParaRPr lang="pt-PT" sz="2000" dirty="0" smtClean="0"/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761B3-8844-458F-9CCC-C98EC0DA660C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65957" y="340147"/>
            <a:ext cx="8229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PT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descobriu o raio da Terra?</a:t>
            </a:r>
            <a:endParaRPr lang="pt-PT" sz="4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NoX\Desktop\alejandria-sye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PT" b="1" dirty="0" smtClean="0"/>
              <a:t>NOTA:</a:t>
            </a:r>
          </a:p>
          <a:p>
            <a:pPr algn="just"/>
            <a:r>
              <a:rPr lang="pt-PT" dirty="0" smtClean="0"/>
              <a:t>Além </a:t>
            </a:r>
            <a:r>
              <a:rPr lang="pt-PT" dirty="0"/>
              <a:t>disso como sabemos, devido à enorme distância da Terra ao Sol comparada com a distância entre Alexandria e </a:t>
            </a:r>
            <a:r>
              <a:rPr lang="pt-PT" dirty="0" err="1"/>
              <a:t>Syene</a:t>
            </a:r>
            <a:r>
              <a:rPr lang="pt-PT" dirty="0"/>
              <a:t>, podemos considerar que os raios solares são paralelos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AFA73-F282-495F-B717-71D9A1595C6D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65957" y="340147"/>
            <a:ext cx="8229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PT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descobriu o raio da Terra?</a:t>
            </a:r>
            <a:endParaRPr lang="pt-PT" sz="4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253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6D2AE-DD6E-4931-A574-D886AC6CEC26}" type="slidenum">
              <a:rPr lang="pt-PT" smtClean="0"/>
              <a:pPr>
                <a:defRPr/>
              </a:pPr>
              <a:t>14</a:t>
            </a:fld>
            <a:endParaRPr lang="pt-PT" dirty="0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67844" y="2564903"/>
            <a:ext cx="2808312" cy="612796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2500" y="2060575"/>
            <a:ext cx="2159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equação:</a:t>
            </a: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1864" y="3254629"/>
            <a:ext cx="2400272" cy="1964256"/>
          </a:xfrm>
          <a:prstGeom prst="rect">
            <a:avLst/>
          </a:prstGeom>
          <a:blipFill rotWithShape="1">
            <a:blip r:embed="rId3" cstate="print"/>
            <a:stretch>
              <a:fillRect t="-1863" r="-1777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65957" y="340147"/>
            <a:ext cx="8229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PT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descobriu o raio da Terra?</a:t>
            </a:r>
            <a:endParaRPr lang="pt-PT" sz="4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71428" y="5435932"/>
                <a:ext cx="16011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82591C"/>
                          </a:solidFill>
                          <a:latin typeface="Cambria Math"/>
                        </a:rPr>
                        <m:t>𝑟</m:t>
                      </m:r>
                      <m:r>
                        <a:rPr lang="pt-PT" b="0" i="1" smtClean="0">
                          <a:solidFill>
                            <a:srgbClr val="82591C"/>
                          </a:solidFill>
                          <a:latin typeface="Cambria Math"/>
                        </a:rPr>
                        <m:t> ≈6548 </m:t>
                      </m:r>
                      <m:r>
                        <a:rPr lang="pt-PT" b="0" i="1" smtClean="0">
                          <a:solidFill>
                            <a:srgbClr val="82591C"/>
                          </a:solidFill>
                          <a:latin typeface="Cambria Math"/>
                          <a:ea typeface="Cambria Math"/>
                        </a:rPr>
                        <m:t>𝑘𝑚</m:t>
                      </m:r>
                    </m:oMath>
                  </m:oMathPara>
                </a14:m>
                <a:endParaRPr lang="pt-PT" dirty="0">
                  <a:solidFill>
                    <a:srgbClr val="82591C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428" y="5435932"/>
                <a:ext cx="160114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Marcador de Posição de Conteúdo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38" y="3284984"/>
            <a:ext cx="4527724" cy="287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/>
            <a:r>
              <a:rPr lang="pt-PT" dirty="0" smtClean="0"/>
              <a:t>Eratóstenes conseguiu assim calcular o raio da Terra com um erro muito pequeno se pensarmos nos meios rudimentares que possuía para o fazer. </a:t>
            </a:r>
          </a:p>
          <a:p>
            <a:pPr marL="0" algn="just"/>
            <a:r>
              <a:rPr lang="pt-PT" dirty="0" err="1" smtClean="0"/>
              <a:t>Atualmente</a:t>
            </a:r>
            <a:r>
              <a:rPr lang="pt-PT" dirty="0" smtClean="0"/>
              <a:t>, sabemos que o raio médio da Terra (visto que a Terra não é </a:t>
            </a:r>
            <a:r>
              <a:rPr lang="pt-PT" dirty="0" err="1" smtClean="0"/>
              <a:t>exatamente</a:t>
            </a:r>
            <a:r>
              <a:rPr lang="pt-PT" dirty="0" smtClean="0"/>
              <a:t> uma esfera) é igual a 6371 km.</a:t>
            </a:r>
          </a:p>
        </p:txBody>
      </p:sp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D9DBF-A450-435D-9E4C-BF522E22196A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65957" y="340147"/>
            <a:ext cx="8229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PT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descobriu o raio da Terra?</a:t>
            </a:r>
            <a:endParaRPr lang="pt-PT" sz="4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98500" y="2420888"/>
            <a:ext cx="7747000" cy="370527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Alberto Daniel, 8ºA  nº22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Gonçalo Santos, 8ºE  nº6</a:t>
            </a:r>
          </a:p>
          <a:p>
            <a:pPr algn="ctr"/>
            <a:r>
              <a:rPr lang="pt-PT" dirty="0" smtClean="0">
                <a:solidFill>
                  <a:schemeClr val="tx2"/>
                </a:solidFill>
              </a:rPr>
              <a:t>Tânia Rocha, 8ºC </a:t>
            </a:r>
            <a:r>
              <a:rPr lang="pt-PT" dirty="0" smtClean="0">
                <a:solidFill>
                  <a:schemeClr val="tx2"/>
                </a:solidFill>
              </a:rPr>
              <a:t>nº16</a:t>
            </a:r>
          </a:p>
          <a:p>
            <a:pPr algn="ctr"/>
            <a:r>
              <a:rPr lang="pt-PT" dirty="0">
                <a:solidFill>
                  <a:schemeClr val="tx2"/>
                </a:solidFill>
                <a:latin typeface="Book Antiqua" pitchFamily="18" charset="0"/>
              </a:rPr>
              <a:t>Sandra Costa 10º B</a:t>
            </a:r>
          </a:p>
          <a:p>
            <a:pPr algn="ctr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AFA73-F282-495F-B717-71D9A1595C6D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465957" y="340147"/>
            <a:ext cx="8229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PT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 realizado por:</a:t>
            </a:r>
            <a:endParaRPr lang="pt-PT" sz="4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110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39737" y="304801"/>
            <a:ext cx="8229600" cy="1143000"/>
          </a:xfrm>
          <a:ln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tabLst>
                <a:tab pos="5649913" algn="l"/>
              </a:tabLst>
              <a:defRPr/>
            </a:pPr>
            <a:r>
              <a:rPr lang="pt-PT" sz="41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Biografia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446856" y="2132857"/>
            <a:ext cx="8301608" cy="472514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pt-PT" sz="2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Nascimento: </a:t>
            </a:r>
            <a:r>
              <a:rPr lang="pt-PT" sz="2800" kern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276  a.C. em </a:t>
            </a:r>
            <a:r>
              <a:rPr lang="pt-PT" sz="2800" kern="1200" dirty="0" smtClean="0">
                <a:solidFill>
                  <a:schemeClr val="tx2"/>
                </a:solidFill>
              </a:rPr>
              <a:t>Cirene</a:t>
            </a:r>
            <a:endParaRPr lang="pt-PT" sz="2800" b="1" kern="1200" dirty="0">
              <a:solidFill>
                <a:schemeClr val="tx2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206F6-0CFE-4EE4-BAF3-9EC6BC9A2FA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pic>
        <p:nvPicPr>
          <p:cNvPr id="1026" name="Picture 2" descr="C:\Users\Fernando\Pictures\282_cire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07" y="2780928"/>
            <a:ext cx="4982517" cy="37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22A23-0A72-4448-87A9-644587C7B513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1187624" y="217222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Morte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:</a:t>
            </a:r>
            <a:r>
              <a:rPr lang="pt-PT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pt-PT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194 a.C. em Alexandria (com </a:t>
            </a:r>
            <a:r>
              <a:rPr lang="pt-PT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82 </a:t>
            </a:r>
            <a:r>
              <a:rPr lang="pt-PT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anos</a:t>
            </a:r>
            <a:r>
              <a:rPr lang="pt-PT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).</a:t>
            </a:r>
            <a:endParaRPr lang="pt-PT" sz="2400" b="1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Fernando\Pictures\alexand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802898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39737" y="304801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5649913" algn="l"/>
              </a:tabLst>
              <a:defRPr/>
            </a:pPr>
            <a:r>
              <a:rPr lang="pt-PT" sz="4100" b="1" kern="12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Biografia</a:t>
            </a:r>
            <a:endParaRPr lang="pt-PT" sz="41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394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22A23-0A72-4448-87A9-644587C7B513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  <p:sp>
        <p:nvSpPr>
          <p:cNvPr id="4" name="Rectangle 3"/>
          <p:cNvSpPr/>
          <p:nvPr/>
        </p:nvSpPr>
        <p:spPr>
          <a:xfrm>
            <a:off x="791580" y="2736503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Ocupação: </a:t>
            </a:r>
            <a:r>
              <a:rPr lang="pt-PT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m</a:t>
            </a:r>
            <a:r>
              <a:rPr lang="pt-PT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atemático, gramático, poeta, geógrafo, bibliotecário e astrónomo da Grécia antiga .</a:t>
            </a:r>
            <a:endParaRPr lang="pt-PT" sz="2800" b="1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439737" y="304801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5649913" algn="l"/>
              </a:tabLst>
              <a:defRPr/>
            </a:pPr>
            <a:r>
              <a:rPr lang="pt-PT" sz="4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Biografia</a:t>
            </a:r>
            <a:endParaRPr lang="pt-PT" sz="41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773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>
            <a:off x="944377" y="2204864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pt-PT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Os </a:t>
            </a:r>
            <a:r>
              <a:rPr lang="pt-PT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contemporâneos consideravam-no o segundo melhor do mundo em vários </a:t>
            </a:r>
            <a:r>
              <a:rPr lang="pt-PT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aspetos.</a:t>
            </a:r>
            <a:endParaRPr lang="pt-PT" sz="2800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439737" y="304801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5649913" algn="l"/>
              </a:tabLst>
              <a:defRPr/>
            </a:pPr>
            <a:r>
              <a:rPr lang="pt-PT" sz="4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Curiosidades</a:t>
            </a:r>
            <a:endParaRPr lang="pt-PT" sz="41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493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65957" y="340147"/>
            <a:ext cx="8229599" cy="1143000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4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descobriu o raio da Terra?</a:t>
            </a:r>
            <a:endParaRPr lang="pt-PT" sz="41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Marcador de Posição de Conteúdo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>
              <a:spcAft>
                <a:spcPts val="0"/>
              </a:spcAft>
              <a:defRPr/>
            </a:pPr>
            <a:r>
              <a:rPr lang="pt-P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Eratóstenes enquanto bibliotecário, fez  pesquisas para tentar descobrir o raio da Terra.</a:t>
            </a:r>
          </a:p>
          <a:p>
            <a:pPr>
              <a:defRPr/>
            </a:pPr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C0A18-6CEE-47FC-AAA2-AB38637955AC}" type="slidenum">
              <a:rPr lang="pt-PT" smtClean="0"/>
              <a:pPr>
                <a:defRPr/>
              </a:pPr>
              <a:t>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pic>
        <p:nvPicPr>
          <p:cNvPr id="3074" name="Picture 2" descr="C:\Users\Fernando\Pictures\eratostene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104456" cy="339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e Conteúdo 2"/>
          <p:cNvSpPr>
            <a:spLocks noGrp="1"/>
          </p:cNvSpPr>
          <p:nvPr>
            <p:ph idx="1"/>
          </p:nvPr>
        </p:nvSpPr>
        <p:spPr>
          <a:xfrm>
            <a:off x="683568" y="2060848"/>
            <a:ext cx="7747000" cy="3878263"/>
          </a:xfrm>
        </p:spPr>
        <p:txBody>
          <a:bodyPr/>
          <a:lstStyle/>
          <a:p>
            <a:pPr marL="0" indent="0" algn="just">
              <a:defRPr/>
            </a:pPr>
            <a:r>
              <a:rPr lang="pt-PT" dirty="0" smtClean="0"/>
              <a:t> Como Alexandria e Syene, dois locais do antigo Egito, ficam no mesmo meridiano, é possível calcular uma parte da circunferência da terra, consecutivamente calcular o seu perímetro total e ainda o raio da Terra.</a:t>
            </a:r>
          </a:p>
          <a:p>
            <a:pPr algn="just">
              <a:buFont typeface="Wingdings" pitchFamily="2" charset="2"/>
              <a:buNone/>
              <a:defRPr/>
            </a:pPr>
            <a:endParaRPr lang="pt-PT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7A01-9219-4C5E-B71D-9A098A05D319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465957" y="340147"/>
            <a:ext cx="8229599" cy="1143000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4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descobriu o raio da Terra?</a:t>
            </a:r>
            <a:endParaRPr lang="pt-PT" sz="41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3.bp.blogspot.com/_SjVuwjI0HRE/SwmQKwW4WiI/AAAAAAAAAZo/QnwuM0VyE-E/s320/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04" y="3527579"/>
            <a:ext cx="3368170" cy="333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Marcador de Posição de Conteúdo 5"/>
          <p:cNvSpPr>
            <a:spLocks noGrp="1"/>
          </p:cNvSpPr>
          <p:nvPr>
            <p:ph idx="1"/>
          </p:nvPr>
        </p:nvSpPr>
        <p:spPr>
          <a:xfrm>
            <a:off x="698500" y="2244725"/>
            <a:ext cx="7747000" cy="3992563"/>
          </a:xfrm>
        </p:spPr>
        <p:txBody>
          <a:bodyPr/>
          <a:lstStyle/>
          <a:p>
            <a:pPr marL="0" indent="0" algn="just"/>
            <a:r>
              <a:rPr lang="pt-PT" sz="1400" dirty="0" smtClean="0">
                <a:solidFill>
                  <a:schemeClr val="tx2"/>
                </a:solidFill>
              </a:rPr>
              <a:t> Eratóstenes sabia que num determinado dia do ano, (solstício de Verão) ao meio dia o sol ficava </a:t>
            </a:r>
            <a:r>
              <a:rPr lang="pt-PT" sz="1400" dirty="0" err="1" smtClean="0">
                <a:solidFill>
                  <a:schemeClr val="tx2"/>
                </a:solidFill>
              </a:rPr>
              <a:t>exatamente</a:t>
            </a:r>
            <a:r>
              <a:rPr lang="pt-PT" sz="1400" dirty="0" smtClean="0">
                <a:solidFill>
                  <a:schemeClr val="tx2"/>
                </a:solidFill>
              </a:rPr>
              <a:t> na vertical pois podia ser visto o seu reflexo num poço muito fundo em </a:t>
            </a:r>
            <a:r>
              <a:rPr lang="pt-PT" sz="1400" dirty="0" err="1" smtClean="0">
                <a:solidFill>
                  <a:schemeClr val="tx2"/>
                </a:solidFill>
              </a:rPr>
              <a:t>Syene</a:t>
            </a:r>
            <a:r>
              <a:rPr lang="pt-PT" sz="1400" dirty="0" smtClean="0">
                <a:solidFill>
                  <a:schemeClr val="tx2"/>
                </a:solidFill>
              </a:rPr>
              <a:t>. Além disso se espetasse uma vara no chão, ela não produziria sombra. Ou seja, os raios solares nesse dia a essa hora eram verticais. Se prolongássemos um raio solar, encontraríamos o centro da Terra. </a:t>
            </a:r>
            <a:endParaRPr lang="pt-PT" sz="1400" dirty="0" smtClean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71914-804B-43FB-A368-08E9CF18B2F1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  <p:sp>
        <p:nvSpPr>
          <p:cNvPr id="9" name="Título 1"/>
          <p:cNvSpPr>
            <a:spLocks noGrp="1"/>
          </p:cNvSpPr>
          <p:nvPr>
            <p:ph type="title" idx="4294967295"/>
          </p:nvPr>
        </p:nvSpPr>
        <p:spPr>
          <a:xfrm>
            <a:off x="465957" y="340147"/>
            <a:ext cx="8229599" cy="1143000"/>
          </a:xfrm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sz="41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descobriu o raio da Terra?</a:t>
            </a:r>
            <a:endParaRPr lang="pt-PT" sz="41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NoX\Desktop\eratosthenes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3140968"/>
            <a:ext cx="403746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pt-PT" dirty="0" smtClean="0">
                <a:solidFill>
                  <a:schemeClr val="tx2"/>
                </a:solidFill>
              </a:rPr>
              <a:t>À mesma hora e no mesmo dia, Eratóstenes colocou uma vara no chão em Alexandria e reparou que ela produzia sombra.</a:t>
            </a:r>
            <a:endParaRPr lang="pt-PT" dirty="0" smtClean="0"/>
          </a:p>
          <a:p>
            <a:pPr marL="0" indent="0" algn="just">
              <a:buFont typeface="Wingdings" pitchFamily="2" charset="2"/>
              <a:buNone/>
            </a:pPr>
            <a:r>
              <a:rPr lang="pt-PT" dirty="0" smtClean="0"/>
              <a:t>A única maneira de explicar o sucedido era a Terra ser esférica. Então ele fez uma experiência. </a:t>
            </a:r>
            <a:r>
              <a:rPr lang="pt-PT" dirty="0"/>
              <a:t>Q</a:t>
            </a:r>
            <a:r>
              <a:rPr lang="pt-PT" dirty="0" smtClean="0"/>
              <a:t>ueria descobrir o raio da terra. Mediu o ângulo da sombra, e fez uma equação entre a sombra e o raio da terra.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F42A0-5B99-4841-941D-A102D7AB8F01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65957" y="340147"/>
            <a:ext cx="82295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PT" sz="4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descobriu o raio da Terra?</a:t>
            </a:r>
            <a:endParaRPr lang="pt-PT" sz="4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Fernando\Pictures\eratoste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4" y="2060848"/>
            <a:ext cx="7776864" cy="46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ratóstene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Biografia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Como descobriu o raio da Terra?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Como descobriu o raio da Terra?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Como descobriu o raio da Terra?&amp;quot;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2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apa">
  <a:themeElements>
    <a:clrScheme name="Capa 1">
      <a:dk1>
        <a:srgbClr val="895D1D"/>
      </a:dk1>
      <a:lt1>
        <a:srgbClr val="FFFFFF"/>
      </a:lt1>
      <a:dk2>
        <a:srgbClr val="000000"/>
      </a:dk2>
      <a:lt2>
        <a:srgbClr val="ECE9C6"/>
      </a:lt2>
      <a:accent1>
        <a:srgbClr val="873624"/>
      </a:accent1>
      <a:accent2>
        <a:srgbClr val="D6862D"/>
      </a:accent2>
      <a:accent3>
        <a:srgbClr val="AAAAAA"/>
      </a:accent3>
      <a:accent4>
        <a:srgbClr val="DADADA"/>
      </a:accent4>
      <a:accent5>
        <a:srgbClr val="C3AEAC"/>
      </a:accent5>
      <a:accent6>
        <a:srgbClr val="C27928"/>
      </a:accent6>
      <a:hlink>
        <a:srgbClr val="CC9900"/>
      </a:hlink>
      <a:folHlink>
        <a:srgbClr val="B2B2B2"/>
      </a:folHlink>
    </a:clrScheme>
    <a:fontScheme name="Cap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 1">
        <a:dk1>
          <a:srgbClr val="895D1D"/>
        </a:dk1>
        <a:lt1>
          <a:srgbClr val="FFFFFF"/>
        </a:lt1>
        <a:dk2>
          <a:srgbClr val="000000"/>
        </a:dk2>
        <a:lt2>
          <a:srgbClr val="ECE9C6"/>
        </a:lt2>
        <a:accent1>
          <a:srgbClr val="873624"/>
        </a:accent1>
        <a:accent2>
          <a:srgbClr val="D6862D"/>
        </a:accent2>
        <a:accent3>
          <a:srgbClr val="AAAAAA"/>
        </a:accent3>
        <a:accent4>
          <a:srgbClr val="DADADA"/>
        </a:accent4>
        <a:accent5>
          <a:srgbClr val="C3AEAC"/>
        </a:accent5>
        <a:accent6>
          <a:srgbClr val="C27928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pa">
  <a:themeElements>
    <a:clrScheme name="1_Capa 1">
      <a:dk1>
        <a:srgbClr val="895D1D"/>
      </a:dk1>
      <a:lt1>
        <a:srgbClr val="FFFFFF"/>
      </a:lt1>
      <a:dk2>
        <a:srgbClr val="000000"/>
      </a:dk2>
      <a:lt2>
        <a:srgbClr val="ECE9C6"/>
      </a:lt2>
      <a:accent1>
        <a:srgbClr val="873624"/>
      </a:accent1>
      <a:accent2>
        <a:srgbClr val="D6862D"/>
      </a:accent2>
      <a:accent3>
        <a:srgbClr val="AAAAAA"/>
      </a:accent3>
      <a:accent4>
        <a:srgbClr val="DADADA"/>
      </a:accent4>
      <a:accent5>
        <a:srgbClr val="C3AEAC"/>
      </a:accent5>
      <a:accent6>
        <a:srgbClr val="C27928"/>
      </a:accent6>
      <a:hlink>
        <a:srgbClr val="CC9900"/>
      </a:hlink>
      <a:folHlink>
        <a:srgbClr val="B2B2B2"/>
      </a:folHlink>
    </a:clrScheme>
    <a:fontScheme name="1_Cap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apa 1">
        <a:dk1>
          <a:srgbClr val="895D1D"/>
        </a:dk1>
        <a:lt1>
          <a:srgbClr val="FFFFFF"/>
        </a:lt1>
        <a:dk2>
          <a:srgbClr val="000000"/>
        </a:dk2>
        <a:lt2>
          <a:srgbClr val="ECE9C6"/>
        </a:lt2>
        <a:accent1>
          <a:srgbClr val="873624"/>
        </a:accent1>
        <a:accent2>
          <a:srgbClr val="D6862D"/>
        </a:accent2>
        <a:accent3>
          <a:srgbClr val="AAAAAA"/>
        </a:accent3>
        <a:accent4>
          <a:srgbClr val="DADADA"/>
        </a:accent4>
        <a:accent5>
          <a:srgbClr val="C3AEAC"/>
        </a:accent5>
        <a:accent6>
          <a:srgbClr val="C27928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apa">
  <a:themeElements>
    <a:clrScheme name="2_Capa 1">
      <a:dk1>
        <a:srgbClr val="895D1D"/>
      </a:dk1>
      <a:lt1>
        <a:srgbClr val="FFFFFF"/>
      </a:lt1>
      <a:dk2>
        <a:srgbClr val="000000"/>
      </a:dk2>
      <a:lt2>
        <a:srgbClr val="ECE9C6"/>
      </a:lt2>
      <a:accent1>
        <a:srgbClr val="873624"/>
      </a:accent1>
      <a:accent2>
        <a:srgbClr val="D6862D"/>
      </a:accent2>
      <a:accent3>
        <a:srgbClr val="FFFFFF"/>
      </a:accent3>
      <a:accent4>
        <a:srgbClr val="744E17"/>
      </a:accent4>
      <a:accent5>
        <a:srgbClr val="C3AEAC"/>
      </a:accent5>
      <a:accent6>
        <a:srgbClr val="C27928"/>
      </a:accent6>
      <a:hlink>
        <a:srgbClr val="CC9900"/>
      </a:hlink>
      <a:folHlink>
        <a:srgbClr val="B2B2B2"/>
      </a:folHlink>
    </a:clrScheme>
    <a:fontScheme name="2_Cap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apa 1">
        <a:dk1>
          <a:srgbClr val="895D1D"/>
        </a:dk1>
        <a:lt1>
          <a:srgbClr val="FFFFFF"/>
        </a:lt1>
        <a:dk2>
          <a:srgbClr val="000000"/>
        </a:dk2>
        <a:lt2>
          <a:srgbClr val="ECE9C6"/>
        </a:lt2>
        <a:accent1>
          <a:srgbClr val="873624"/>
        </a:accent1>
        <a:accent2>
          <a:srgbClr val="D6862D"/>
        </a:accent2>
        <a:accent3>
          <a:srgbClr val="FFFFFF"/>
        </a:accent3>
        <a:accent4>
          <a:srgbClr val="744E17"/>
        </a:accent4>
        <a:accent5>
          <a:srgbClr val="C3AEAC"/>
        </a:accent5>
        <a:accent6>
          <a:srgbClr val="C27928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apa">
  <a:themeElements>
    <a:clrScheme name="3_Capa 1">
      <a:dk1>
        <a:srgbClr val="895D1D"/>
      </a:dk1>
      <a:lt1>
        <a:srgbClr val="FFFFFF"/>
      </a:lt1>
      <a:dk2>
        <a:srgbClr val="000000"/>
      </a:dk2>
      <a:lt2>
        <a:srgbClr val="ECE9C6"/>
      </a:lt2>
      <a:accent1>
        <a:srgbClr val="873624"/>
      </a:accent1>
      <a:accent2>
        <a:srgbClr val="D6862D"/>
      </a:accent2>
      <a:accent3>
        <a:srgbClr val="FFFFFF"/>
      </a:accent3>
      <a:accent4>
        <a:srgbClr val="744E17"/>
      </a:accent4>
      <a:accent5>
        <a:srgbClr val="C3AEAC"/>
      </a:accent5>
      <a:accent6>
        <a:srgbClr val="C27928"/>
      </a:accent6>
      <a:hlink>
        <a:srgbClr val="CC9900"/>
      </a:hlink>
      <a:folHlink>
        <a:srgbClr val="B2B2B2"/>
      </a:folHlink>
    </a:clrScheme>
    <a:fontScheme name="3_Cap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apa 1">
        <a:dk1>
          <a:srgbClr val="895D1D"/>
        </a:dk1>
        <a:lt1>
          <a:srgbClr val="FFFFFF"/>
        </a:lt1>
        <a:dk2>
          <a:srgbClr val="000000"/>
        </a:dk2>
        <a:lt2>
          <a:srgbClr val="ECE9C6"/>
        </a:lt2>
        <a:accent1>
          <a:srgbClr val="873624"/>
        </a:accent1>
        <a:accent2>
          <a:srgbClr val="D6862D"/>
        </a:accent2>
        <a:accent3>
          <a:srgbClr val="FFFFFF"/>
        </a:accent3>
        <a:accent4>
          <a:srgbClr val="744E17"/>
        </a:accent4>
        <a:accent5>
          <a:srgbClr val="C3AEAC"/>
        </a:accent5>
        <a:accent6>
          <a:srgbClr val="C27928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apa">
  <a:themeElements>
    <a:clrScheme name="4_Capa 1">
      <a:dk1>
        <a:srgbClr val="895D1D"/>
      </a:dk1>
      <a:lt1>
        <a:srgbClr val="FFFFFF"/>
      </a:lt1>
      <a:dk2>
        <a:srgbClr val="000000"/>
      </a:dk2>
      <a:lt2>
        <a:srgbClr val="ECE9C6"/>
      </a:lt2>
      <a:accent1>
        <a:srgbClr val="873624"/>
      </a:accent1>
      <a:accent2>
        <a:srgbClr val="D6862D"/>
      </a:accent2>
      <a:accent3>
        <a:srgbClr val="AAAAAA"/>
      </a:accent3>
      <a:accent4>
        <a:srgbClr val="DADADA"/>
      </a:accent4>
      <a:accent5>
        <a:srgbClr val="C3AEAC"/>
      </a:accent5>
      <a:accent6>
        <a:srgbClr val="C27928"/>
      </a:accent6>
      <a:hlink>
        <a:srgbClr val="CC9900"/>
      </a:hlink>
      <a:folHlink>
        <a:srgbClr val="B2B2B2"/>
      </a:folHlink>
    </a:clrScheme>
    <a:fontScheme name="4_Cap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apa 1">
        <a:dk1>
          <a:srgbClr val="895D1D"/>
        </a:dk1>
        <a:lt1>
          <a:srgbClr val="FFFFFF"/>
        </a:lt1>
        <a:dk2>
          <a:srgbClr val="000000"/>
        </a:dk2>
        <a:lt2>
          <a:srgbClr val="ECE9C6"/>
        </a:lt2>
        <a:accent1>
          <a:srgbClr val="873624"/>
        </a:accent1>
        <a:accent2>
          <a:srgbClr val="D6862D"/>
        </a:accent2>
        <a:accent3>
          <a:srgbClr val="AAAAAA"/>
        </a:accent3>
        <a:accent4>
          <a:srgbClr val="DADADA"/>
        </a:accent4>
        <a:accent5>
          <a:srgbClr val="C3AEAC"/>
        </a:accent5>
        <a:accent6>
          <a:srgbClr val="C27928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apa">
  <a:themeElements>
    <a:clrScheme name="5_Capa 1">
      <a:dk1>
        <a:srgbClr val="895D1D"/>
      </a:dk1>
      <a:lt1>
        <a:srgbClr val="FFFFFF"/>
      </a:lt1>
      <a:dk2>
        <a:srgbClr val="000000"/>
      </a:dk2>
      <a:lt2>
        <a:srgbClr val="ECE9C6"/>
      </a:lt2>
      <a:accent1>
        <a:srgbClr val="873624"/>
      </a:accent1>
      <a:accent2>
        <a:srgbClr val="D6862D"/>
      </a:accent2>
      <a:accent3>
        <a:srgbClr val="AAAAAA"/>
      </a:accent3>
      <a:accent4>
        <a:srgbClr val="DADADA"/>
      </a:accent4>
      <a:accent5>
        <a:srgbClr val="C3AEAC"/>
      </a:accent5>
      <a:accent6>
        <a:srgbClr val="C27928"/>
      </a:accent6>
      <a:hlink>
        <a:srgbClr val="CC9900"/>
      </a:hlink>
      <a:folHlink>
        <a:srgbClr val="B2B2B2"/>
      </a:folHlink>
    </a:clrScheme>
    <a:fontScheme name="5_Cap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apa 1">
        <a:dk1>
          <a:srgbClr val="895D1D"/>
        </a:dk1>
        <a:lt1>
          <a:srgbClr val="FFFFFF"/>
        </a:lt1>
        <a:dk2>
          <a:srgbClr val="000000"/>
        </a:dk2>
        <a:lt2>
          <a:srgbClr val="ECE9C6"/>
        </a:lt2>
        <a:accent1>
          <a:srgbClr val="873624"/>
        </a:accent1>
        <a:accent2>
          <a:srgbClr val="D6862D"/>
        </a:accent2>
        <a:accent3>
          <a:srgbClr val="AAAAAA"/>
        </a:accent3>
        <a:accent4>
          <a:srgbClr val="DADADA"/>
        </a:accent4>
        <a:accent5>
          <a:srgbClr val="C3AEAC"/>
        </a:accent5>
        <a:accent6>
          <a:srgbClr val="C27928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apa">
  <a:themeElements>
    <a:clrScheme name="6_Capa 1">
      <a:dk1>
        <a:srgbClr val="895D1D"/>
      </a:dk1>
      <a:lt1>
        <a:srgbClr val="FFFFFF"/>
      </a:lt1>
      <a:dk2>
        <a:srgbClr val="000000"/>
      </a:dk2>
      <a:lt2>
        <a:srgbClr val="ECE9C6"/>
      </a:lt2>
      <a:accent1>
        <a:srgbClr val="873624"/>
      </a:accent1>
      <a:accent2>
        <a:srgbClr val="D6862D"/>
      </a:accent2>
      <a:accent3>
        <a:srgbClr val="AAAAAA"/>
      </a:accent3>
      <a:accent4>
        <a:srgbClr val="DADADA"/>
      </a:accent4>
      <a:accent5>
        <a:srgbClr val="C3AEAC"/>
      </a:accent5>
      <a:accent6>
        <a:srgbClr val="C27928"/>
      </a:accent6>
      <a:hlink>
        <a:srgbClr val="CC9900"/>
      </a:hlink>
      <a:folHlink>
        <a:srgbClr val="B2B2B2"/>
      </a:folHlink>
    </a:clrScheme>
    <a:fontScheme name="6_Cap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apa 1">
        <a:dk1>
          <a:srgbClr val="895D1D"/>
        </a:dk1>
        <a:lt1>
          <a:srgbClr val="FFFFFF"/>
        </a:lt1>
        <a:dk2>
          <a:srgbClr val="000000"/>
        </a:dk2>
        <a:lt2>
          <a:srgbClr val="ECE9C6"/>
        </a:lt2>
        <a:accent1>
          <a:srgbClr val="873624"/>
        </a:accent1>
        <a:accent2>
          <a:srgbClr val="D6862D"/>
        </a:accent2>
        <a:accent3>
          <a:srgbClr val="AAAAAA"/>
        </a:accent3>
        <a:accent4>
          <a:srgbClr val="DADADA"/>
        </a:accent4>
        <a:accent5>
          <a:srgbClr val="C3AEAC"/>
        </a:accent5>
        <a:accent6>
          <a:srgbClr val="C27928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apa">
  <a:themeElements>
    <a:clrScheme name="7_Capa 1">
      <a:dk1>
        <a:srgbClr val="895D1D"/>
      </a:dk1>
      <a:lt1>
        <a:srgbClr val="FFFFFF"/>
      </a:lt1>
      <a:dk2>
        <a:srgbClr val="000000"/>
      </a:dk2>
      <a:lt2>
        <a:srgbClr val="ECE9C6"/>
      </a:lt2>
      <a:accent1>
        <a:srgbClr val="873624"/>
      </a:accent1>
      <a:accent2>
        <a:srgbClr val="D6862D"/>
      </a:accent2>
      <a:accent3>
        <a:srgbClr val="AAAAAA"/>
      </a:accent3>
      <a:accent4>
        <a:srgbClr val="DADADA"/>
      </a:accent4>
      <a:accent5>
        <a:srgbClr val="C3AEAC"/>
      </a:accent5>
      <a:accent6>
        <a:srgbClr val="C27928"/>
      </a:accent6>
      <a:hlink>
        <a:srgbClr val="CC9900"/>
      </a:hlink>
      <a:folHlink>
        <a:srgbClr val="B2B2B2"/>
      </a:folHlink>
    </a:clrScheme>
    <a:fontScheme name="7_Cap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apa 1">
        <a:dk1>
          <a:srgbClr val="895D1D"/>
        </a:dk1>
        <a:lt1>
          <a:srgbClr val="FFFFFF"/>
        </a:lt1>
        <a:dk2>
          <a:srgbClr val="000000"/>
        </a:dk2>
        <a:lt2>
          <a:srgbClr val="ECE9C6"/>
        </a:lt2>
        <a:accent1>
          <a:srgbClr val="873624"/>
        </a:accent1>
        <a:accent2>
          <a:srgbClr val="D6862D"/>
        </a:accent2>
        <a:accent3>
          <a:srgbClr val="AAAAAA"/>
        </a:accent3>
        <a:accent4>
          <a:srgbClr val="DADADA"/>
        </a:accent4>
        <a:accent5>
          <a:srgbClr val="C3AEAC"/>
        </a:accent5>
        <a:accent6>
          <a:srgbClr val="C27928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apa">
  <a:themeElements>
    <a:clrScheme name="8_Capa 1">
      <a:dk1>
        <a:srgbClr val="895D1D"/>
      </a:dk1>
      <a:lt1>
        <a:srgbClr val="FFFFFF"/>
      </a:lt1>
      <a:dk2>
        <a:srgbClr val="000000"/>
      </a:dk2>
      <a:lt2>
        <a:srgbClr val="ECE9C6"/>
      </a:lt2>
      <a:accent1>
        <a:srgbClr val="873624"/>
      </a:accent1>
      <a:accent2>
        <a:srgbClr val="D6862D"/>
      </a:accent2>
      <a:accent3>
        <a:srgbClr val="AAAAAA"/>
      </a:accent3>
      <a:accent4>
        <a:srgbClr val="DADADA"/>
      </a:accent4>
      <a:accent5>
        <a:srgbClr val="C3AEAC"/>
      </a:accent5>
      <a:accent6>
        <a:srgbClr val="C27928"/>
      </a:accent6>
      <a:hlink>
        <a:srgbClr val="CC9900"/>
      </a:hlink>
      <a:folHlink>
        <a:srgbClr val="B2B2B2"/>
      </a:folHlink>
    </a:clrScheme>
    <a:fontScheme name="8_Cap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apa 1">
        <a:dk1>
          <a:srgbClr val="895D1D"/>
        </a:dk1>
        <a:lt1>
          <a:srgbClr val="FFFFFF"/>
        </a:lt1>
        <a:dk2>
          <a:srgbClr val="000000"/>
        </a:dk2>
        <a:lt2>
          <a:srgbClr val="ECE9C6"/>
        </a:lt2>
        <a:accent1>
          <a:srgbClr val="873624"/>
        </a:accent1>
        <a:accent2>
          <a:srgbClr val="D6862D"/>
        </a:accent2>
        <a:accent3>
          <a:srgbClr val="AAAAAA"/>
        </a:accent3>
        <a:accent4>
          <a:srgbClr val="DADADA"/>
        </a:accent4>
        <a:accent5>
          <a:srgbClr val="C3AEAC"/>
        </a:accent5>
        <a:accent6>
          <a:srgbClr val="C27928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2_Capa 1">
    <a:dk1>
      <a:srgbClr val="895D1D"/>
    </a:dk1>
    <a:lt1>
      <a:srgbClr val="FFFFFF"/>
    </a:lt1>
    <a:dk2>
      <a:srgbClr val="000000"/>
    </a:dk2>
    <a:lt2>
      <a:srgbClr val="ECE9C6"/>
    </a:lt2>
    <a:accent1>
      <a:srgbClr val="873624"/>
    </a:accent1>
    <a:accent2>
      <a:srgbClr val="D6862D"/>
    </a:accent2>
    <a:accent3>
      <a:srgbClr val="FFFFFF"/>
    </a:accent3>
    <a:accent4>
      <a:srgbClr val="744E17"/>
    </a:accent4>
    <a:accent5>
      <a:srgbClr val="C3AEAC"/>
    </a:accent5>
    <a:accent6>
      <a:srgbClr val="C27928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447</TotalTime>
  <Words>525</Words>
  <Application>Microsoft Office PowerPoint</Application>
  <PresentationFormat>On-screen Show (4:3)</PresentationFormat>
  <Paragraphs>54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Capa</vt:lpstr>
      <vt:lpstr>1_Capa</vt:lpstr>
      <vt:lpstr>2_Capa</vt:lpstr>
      <vt:lpstr>3_Capa</vt:lpstr>
      <vt:lpstr>4_Capa</vt:lpstr>
      <vt:lpstr>5_Capa</vt:lpstr>
      <vt:lpstr>6_Capa</vt:lpstr>
      <vt:lpstr>7_Capa</vt:lpstr>
      <vt:lpstr>8_Capa</vt:lpstr>
      <vt:lpstr>Eratóstenes</vt:lpstr>
      <vt:lpstr>Biografia</vt:lpstr>
      <vt:lpstr>PowerPoint Presentation</vt:lpstr>
      <vt:lpstr>PowerPoint Presentation</vt:lpstr>
      <vt:lpstr>PowerPoint Presentation</vt:lpstr>
      <vt:lpstr>Como descobriu o raio da Terra?</vt:lpstr>
      <vt:lpstr>Como descobriu o raio da Terra?</vt:lpstr>
      <vt:lpstr>Como descobriu o raio da Terra?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tania</dc:creator>
  <cp:lastModifiedBy>Sofia</cp:lastModifiedBy>
  <cp:revision>93</cp:revision>
  <dcterms:created xsi:type="dcterms:W3CDTF">2011-11-10T21:47:40Z</dcterms:created>
  <dcterms:modified xsi:type="dcterms:W3CDTF">2013-03-02T07:05:45Z</dcterms:modified>
</cp:coreProperties>
</file>