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sldIdLst>
    <p:sldId id="256" r:id="rId2"/>
    <p:sldId id="268" r:id="rId3"/>
    <p:sldId id="267" r:id="rId4"/>
    <p:sldId id="276" r:id="rId5"/>
    <p:sldId id="269" r:id="rId6"/>
    <p:sldId id="287" r:id="rId7"/>
    <p:sldId id="281" r:id="rId8"/>
    <p:sldId id="277" r:id="rId9"/>
    <p:sldId id="270" r:id="rId10"/>
    <p:sldId id="272" r:id="rId11"/>
    <p:sldId id="273" r:id="rId12"/>
    <p:sldId id="282" r:id="rId13"/>
    <p:sldId id="274" r:id="rId14"/>
    <p:sldId id="275" r:id="rId15"/>
    <p:sldId id="263" r:id="rId16"/>
    <p:sldId id="271" r:id="rId17"/>
    <p:sldId id="279" r:id="rId18"/>
    <p:sldId id="280" r:id="rId19"/>
    <p:sldId id="283" r:id="rId20"/>
    <p:sldId id="284" r:id="rId21"/>
    <p:sldId id="257" r:id="rId22"/>
    <p:sldId id="264" r:id="rId23"/>
    <p:sldId id="278" r:id="rId24"/>
    <p:sldId id="265" r:id="rId25"/>
    <p:sldId id="266" r:id="rId26"/>
    <p:sldId id="285" r:id="rId27"/>
    <p:sldId id="286" r:id="rId28"/>
    <p:sldId id="26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>
      <p:cViewPr>
        <p:scale>
          <a:sx n="70" d="100"/>
          <a:sy n="70" d="100"/>
        </p:scale>
        <p:origin x="-2190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95E9F-69E7-40F1-8627-35B6BCD17B55}" type="datetimeFigureOut">
              <a:rPr lang="pt-PT" smtClean="0"/>
              <a:pPr/>
              <a:t>26-01-2013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4DF3F-660B-4589-9F9E-4C336667978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7756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4DF3F-660B-4589-9F9E-4C3366679783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A4A5F40-6AFB-4B9D-910E-EBA00410B1C4}" type="datetime1">
              <a:rPr lang="en-US" smtClean="0"/>
              <a:pPr/>
              <a:t>1/26/2013</a:t>
            </a:fld>
            <a:endParaRPr lang="en-US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C5B6377-806C-48DD-9BD1-9D73A6173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31E7-77C3-4C46-A226-C90E63D95D02}" type="datetime1">
              <a:rPr lang="en-US" smtClean="0"/>
              <a:pPr/>
              <a:t>1/26/2013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377-806C-48DD-9BD1-9D73A6173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4DC8-EC44-4AD0-A8A4-51EBC114E8B1}" type="datetime1">
              <a:rPr lang="en-US" smtClean="0"/>
              <a:pPr/>
              <a:t>1/26/2013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377-806C-48DD-9BD1-9D73A6173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C0DFE92-D0C0-4845-BCEE-4B9399340F0C}" type="datetime1">
              <a:rPr lang="en-US" smtClean="0"/>
              <a:pPr/>
              <a:t>1/26/2013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377-806C-48DD-9BD1-9D73A6173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ctângu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FA70F15-C03B-47A5-A420-05A8D261C520}" type="datetime1">
              <a:rPr lang="en-US" smtClean="0"/>
              <a:pPr/>
              <a:t>1/26/2013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C5B6377-806C-48DD-9BD1-9D73A61736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Conexão rect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7379D04-E48B-448B-9BDE-CADE33D2C0D9}" type="datetime1">
              <a:rPr lang="en-US" smtClean="0"/>
              <a:pPr/>
              <a:t>1/26/2013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5B6377-806C-48DD-9BD1-9D73A6173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1434355-9603-4E91-BB00-B5EC73384D7F}" type="datetime1">
              <a:rPr lang="en-US" smtClean="0"/>
              <a:pPr/>
              <a:t>1/26/2013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C5B6377-806C-48DD-9BD1-9D73A6173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DBE4-77CF-4C0F-80DF-1BEB620DF046}" type="datetime1">
              <a:rPr lang="en-US" smtClean="0"/>
              <a:pPr/>
              <a:t>1/26/2013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377-806C-48DD-9BD1-9D73A6173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A006A33-4E6C-4A44-921C-22E8FF514E9F}" type="datetime1">
              <a:rPr lang="en-US" smtClean="0"/>
              <a:pPr/>
              <a:t>1/26/2013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5B6377-806C-48DD-9BD1-9D73A6173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864851-0C97-4D58-9DDC-21A654C5B05B}" type="datetime1">
              <a:rPr lang="en-US" smtClean="0"/>
              <a:pPr/>
              <a:t>1/26/2013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C5B6377-806C-48DD-9BD1-9D73A6173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4474B81-312C-476C-9242-7C6CFCEBC4E8}" type="datetime1">
              <a:rPr lang="en-US" smtClean="0"/>
              <a:pPr/>
              <a:t>1/26/2013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C5B6377-806C-48DD-9BD1-9D73A6173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ctângu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xão rect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AD1816B-DC15-49D0-8CBE-1E81729D017A}" type="datetime1">
              <a:rPr lang="en-US" smtClean="0"/>
              <a:pPr/>
              <a:t>1/26/2013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C5B6377-806C-48DD-9BD1-9D73A6173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png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626063"/>
            <a:ext cx="7315200" cy="2595025"/>
          </a:xfrm>
        </p:spPr>
        <p:txBody>
          <a:bodyPr>
            <a:prstTxWarp prst="textDeflateBottom">
              <a:avLst/>
            </a:prstTxWarp>
          </a:bodyPr>
          <a:lstStyle/>
          <a:p>
            <a:r>
              <a:rPr lang="pt-PT" dirty="0" smtClean="0">
                <a:effectLst>
                  <a:glow rad="101600">
                    <a:srgbClr val="00B0F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Projeto kranius</a:t>
            </a:r>
            <a:endParaRPr lang="en-US" dirty="0">
              <a:effectLst>
                <a:glow rad="101600">
                  <a:srgbClr val="00B0F0">
                    <a:alpha val="6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5" name="Imagem 4" descr="logo_es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36816"/>
            <a:ext cx="2214540" cy="771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CaixaDeTexto 5"/>
          <p:cNvSpPr txBox="1"/>
          <p:nvPr/>
        </p:nvSpPr>
        <p:spPr>
          <a:xfrm>
            <a:off x="7380312" y="148570"/>
            <a:ext cx="1512168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000" dirty="0" smtClean="0"/>
              <a:t>2012/2013</a:t>
            </a:r>
            <a:endParaRPr lang="en-US" sz="2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938" y="4143130"/>
            <a:ext cx="1734142" cy="1734142"/>
          </a:xfrm>
          <a:prstGeom prst="rect">
            <a:avLst/>
          </a:prstGeom>
        </p:spPr>
      </p:pic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377-806C-48DD-9BD1-9D73A617360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Resolução do Problema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Cada pentágono estaria rodeado por cinco hexágonos e cada hexágono, por três pentágonos e três hexágonos.</a:t>
            </a:r>
          </a:p>
          <a:p>
            <a:pPr marL="64008" indent="0">
              <a:buNone/>
            </a:pPr>
            <a:r>
              <a:rPr lang="pt-PT" dirty="0" smtClean="0"/>
              <a:t> </a:t>
            </a:r>
            <a:endParaRPr lang="pt-PT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6013" y="3860800"/>
          <a:ext cx="2994025" cy="263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3" name="Imagem de mapa de bits" r:id="rId3" imgW="5219048" imgH="4600000" progId="PBrush">
                  <p:embed/>
                </p:oleObj>
              </mc:Choice>
              <mc:Fallback>
                <p:oleObj name="Imagem de mapa de bits" r:id="rId3" imgW="5219048" imgH="4600000" progId="PBrush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860800"/>
                        <a:ext cx="2994025" cy="263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292725" y="3860800"/>
          <a:ext cx="2663825" cy="261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4" name="Imagem de mapa de bits" r:id="rId5" imgW="5144218" imgH="5047619" progId="PBrush">
                  <p:embed/>
                </p:oleObj>
              </mc:Choice>
              <mc:Fallback>
                <p:oleObj name="Imagem de mapa de bits" r:id="rId5" imgW="5144218" imgH="5047619" progId="PBrush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3860800"/>
                        <a:ext cx="2663825" cy="2613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377-806C-48DD-9BD1-9D73A61736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6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Resolução do Problema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Vamos relacionar o número de pentágonos com o número de hexágonos do sólido. Conjugando a informação dada pelas duas figuras, concluimos que, se P representa o número de pentágonos e H o número de hexágonos do poliedro então:</a:t>
            </a:r>
          </a:p>
          <a:p>
            <a:pPr algn="ctr"/>
            <a:r>
              <a:rPr lang="pt-PT" dirty="0" smtClean="0"/>
              <a:t>5P=3H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377-806C-48DD-9BD1-9D73A61736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99032"/>
          </a:xfrm>
        </p:spPr>
        <p:txBody>
          <a:bodyPr/>
          <a:lstStyle/>
          <a:p>
            <a:r>
              <a:rPr lang="pt-PT" dirty="0"/>
              <a:t>Resolução do Problema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 cstate="print"/>
            <a:stretch>
              <a:fillRect t="-1067" r="-1111"/>
            </a:stretch>
          </a:blipFill>
        </p:spPr>
        <p:txBody>
          <a:bodyPr/>
          <a:lstStyle/>
          <a:p>
            <a:pPr>
              <a:buNone/>
            </a:pPr>
            <a:r>
              <a:rPr lang="pt-PT" dirty="0">
                <a:noFill/>
              </a:rPr>
              <a:t> 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512275"/>
              </p:ext>
            </p:extLst>
          </p:nvPr>
        </p:nvGraphicFramePr>
        <p:xfrm>
          <a:off x="1115616" y="4437112"/>
          <a:ext cx="2541030" cy="2232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7" name="Imagem de Mapa de Bits" r:id="rId4" imgW="5219640" imgH="4600440" progId="PBrush">
                  <p:embed/>
                </p:oleObj>
              </mc:Choice>
              <mc:Fallback>
                <p:oleObj name="Imagem de Mapa de Bits" r:id="rId4" imgW="5219640" imgH="4600440" progId="PBrush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437112"/>
                        <a:ext cx="2541030" cy="22324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377-806C-48DD-9BD1-9D73A6173602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Objec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617105"/>
              </p:ext>
            </p:extLst>
          </p:nvPr>
        </p:nvGraphicFramePr>
        <p:xfrm>
          <a:off x="5292080" y="4430246"/>
          <a:ext cx="2303785" cy="2259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8" name="Imagem de mapa de bits" r:id="rId6" imgW="5144218" imgH="5047619" progId="PBrush">
                  <p:embed/>
                </p:oleObj>
              </mc:Choice>
              <mc:Fallback>
                <p:oleObj name="Imagem de mapa de bits" r:id="rId6" imgW="5144218" imgH="5047619" progId="PBrush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4430246"/>
                        <a:ext cx="2303785" cy="2259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44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Resolução do Problema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200" dirty="0" smtClean="0"/>
              <a:t>Vamos agora contar o número de arestas do poliedro.</a:t>
            </a:r>
          </a:p>
          <a:p>
            <a:pPr algn="ctr">
              <a:buNone/>
            </a:pPr>
            <a:r>
              <a:rPr lang="pt-PT" sz="2200" dirty="0" smtClean="0"/>
              <a:t>5P+6H=2A   </a:t>
            </a:r>
          </a:p>
          <a:p>
            <a:pPr algn="just"/>
            <a:r>
              <a:rPr lang="pt-PT" sz="2200" dirty="0" smtClean="0"/>
              <a:t>Sendo A o número de arestas do poliedro. Observemos que cada aresta pertence a duas faces do poliedro e portanto, no primeiro membro desta igualdade estamos a contar cada aresta duas vezes.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377-806C-48DD-9BD1-9D73A6173602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1104900" y="4432300"/>
          <a:ext cx="2540000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Imagem de Mapa de Bits" r:id="rId3" imgW="5219640" imgH="4600440" progId="PBrush">
                  <p:embed/>
                </p:oleObj>
              </mc:Choice>
              <mc:Fallback>
                <p:oleObj name="Imagem de Mapa de Bits" r:id="rId3" imgW="5219640" imgH="4600440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4432300"/>
                        <a:ext cx="2540000" cy="222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5283200" y="4419600"/>
          <a:ext cx="2298700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5" name="Imagem de mapa de bits" r:id="rId5" imgW="5144218" imgH="5047619" progId="PBrush">
                  <p:embed/>
                </p:oleObj>
              </mc:Choice>
              <mc:Fallback>
                <p:oleObj name="Imagem de mapa de bits" r:id="rId5" imgW="5144218" imgH="5047619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4419600"/>
                        <a:ext cx="2298700" cy="224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49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Resolução do Problema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72000"/>
          </a:xfrm>
        </p:spPr>
        <p:txBody>
          <a:bodyPr>
            <a:normAutofit/>
          </a:bodyPr>
          <a:lstStyle/>
          <a:p>
            <a:r>
              <a:rPr lang="pt-PT" sz="2200" dirty="0" smtClean="0"/>
              <a:t>Seguidamente, vamos contar o número de vértices do poliedro:</a:t>
            </a:r>
          </a:p>
          <a:p>
            <a:pPr algn="ctr">
              <a:buNone/>
            </a:pPr>
            <a:r>
              <a:rPr lang="pt-PT" sz="2200" dirty="0" smtClean="0"/>
              <a:t>5P+6H=3V</a:t>
            </a:r>
          </a:p>
          <a:p>
            <a:pPr algn="just"/>
            <a:r>
              <a:rPr lang="pt-PT" sz="2200" dirty="0" smtClean="0"/>
              <a:t>Se V for o número de vértices do poliedro, como cada vértice “pertence” a três faces, o primeiro membro desta igualdade corresponde ao triplo do número de vértices do poliedro.</a:t>
            </a:r>
            <a:endParaRPr lang="pt-PT" sz="22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377-806C-48DD-9BD1-9D73A6173602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1104900" y="4432300"/>
          <a:ext cx="2540000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Imagem de Mapa de Bits" r:id="rId3" imgW="5219640" imgH="4600440" progId="PBrush">
                  <p:embed/>
                </p:oleObj>
              </mc:Choice>
              <mc:Fallback>
                <p:oleObj name="Imagem de Mapa de Bits" r:id="rId3" imgW="5219640" imgH="4600440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4432300"/>
                        <a:ext cx="2540000" cy="222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5283200" y="4419600"/>
          <a:ext cx="2298700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Imagem de mapa de bits" r:id="rId5" imgW="5144218" imgH="5047619" progId="PBrush">
                  <p:embed/>
                </p:oleObj>
              </mc:Choice>
              <mc:Fallback>
                <p:oleObj name="Imagem de mapa de bits" r:id="rId5" imgW="5144218" imgH="5047619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4419600"/>
                        <a:ext cx="2298700" cy="224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017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Resolução do Problema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72000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r>
              <a:rPr lang="pt-PT" dirty="0" smtClean="0"/>
              <a:t>Finalmente, o poliedro imaginado era um poliedro convexo, logo satisfazia a fórmula de Euler:</a:t>
            </a:r>
          </a:p>
          <a:p>
            <a:pPr algn="ctr">
              <a:buNone/>
            </a:pPr>
            <a:r>
              <a:rPr lang="pt-PT" sz="3200" dirty="0" smtClean="0"/>
              <a:t>F+V=A+2</a:t>
            </a:r>
          </a:p>
          <a:p>
            <a:pPr algn="just"/>
            <a:r>
              <a:rPr lang="pt-PT" sz="3200" dirty="0" smtClean="0"/>
              <a:t>Neste caso F=P+H ou seja o número total de faces é igual à soma do número de faces pentagonais com o número de faces hexagonais</a:t>
            </a:r>
            <a:r>
              <a:rPr lang="pt-PT" sz="3200" dirty="0" smtClean="0">
                <a:solidFill>
                  <a:srgbClr val="FFFF00"/>
                </a:solidFill>
              </a:rPr>
              <a:t>.</a:t>
            </a:r>
            <a:endParaRPr lang="pt-PT" sz="32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377-806C-48DD-9BD1-9D73A617360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5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Resolução do Problema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PT" dirty="0" smtClean="0"/>
                  <a:t>Então resolver este problema equivale a resolver um sistema de quatro equações e quatro incógnitas.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PT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pt-PT" b="0" i="1" smtClean="0">
                                <a:latin typeface="Cambria Math"/>
                              </a:rPr>
                              <m:t>5</m:t>
                            </m:r>
                            <m:r>
                              <a:rPr lang="pt-PT" b="0" i="1" smtClean="0">
                                <a:latin typeface="Cambria Math"/>
                              </a:rPr>
                              <m:t>𝑃</m:t>
                            </m:r>
                            <m:r>
                              <a:rPr lang="pt-PT" b="0" i="1" smtClean="0">
                                <a:latin typeface="Cambria Math"/>
                              </a:rPr>
                              <m:t>=3</m:t>
                            </m:r>
                            <m:r>
                              <a:rPr lang="pt-PT" b="0" i="1" smtClean="0">
                                <a:latin typeface="Cambria Math"/>
                              </a:rPr>
                              <m:t>𝐻</m:t>
                            </m:r>
                          </m:e>
                          <m:e>
                            <m:r>
                              <a:rPr lang="pt-PT" b="0" i="1" smtClean="0">
                                <a:latin typeface="Cambria Math"/>
                              </a:rPr>
                              <m:t>5</m:t>
                            </m:r>
                            <m:r>
                              <a:rPr lang="pt-PT" b="0" i="1" smtClean="0">
                                <a:latin typeface="Cambria Math"/>
                              </a:rPr>
                              <m:t>𝑃</m:t>
                            </m:r>
                            <m:r>
                              <a:rPr lang="pt-PT" b="0" i="1" smtClean="0">
                                <a:latin typeface="Cambria Math"/>
                              </a:rPr>
                              <m:t>+6</m:t>
                            </m:r>
                            <m:r>
                              <a:rPr lang="pt-PT" b="0" i="1" smtClean="0">
                                <a:latin typeface="Cambria Math"/>
                              </a:rPr>
                              <m:t>𝐻</m:t>
                            </m:r>
                            <m:r>
                              <a:rPr lang="pt-PT" b="0" i="1" smtClean="0">
                                <a:latin typeface="Cambria Math"/>
                              </a:rPr>
                              <m:t>=2</m:t>
                            </m:r>
                            <m:r>
                              <a:rPr lang="pt-PT" b="0" i="1" smtClean="0">
                                <a:latin typeface="Cambria Math"/>
                              </a:rPr>
                              <m:t>𝐴</m:t>
                            </m:r>
                          </m:e>
                          <m:e>
                            <m:r>
                              <a:rPr lang="pt-PT" b="0" i="1" smtClean="0">
                                <a:latin typeface="Cambria Math"/>
                              </a:rPr>
                              <m:t>5</m:t>
                            </m:r>
                            <m:r>
                              <a:rPr lang="pt-PT" b="0" i="1" smtClean="0">
                                <a:latin typeface="Cambria Math"/>
                              </a:rPr>
                              <m:t>𝑃</m:t>
                            </m:r>
                            <m:r>
                              <a:rPr lang="pt-PT" b="0" i="1" smtClean="0">
                                <a:latin typeface="Cambria Math"/>
                              </a:rPr>
                              <m:t>+6</m:t>
                            </m:r>
                            <m:r>
                              <a:rPr lang="pt-PT" b="0" i="1" smtClean="0">
                                <a:latin typeface="Cambria Math"/>
                              </a:rPr>
                              <m:t>𝐻</m:t>
                            </m:r>
                            <m:r>
                              <a:rPr lang="pt-PT" b="0" i="1" smtClean="0">
                                <a:latin typeface="Cambria Math"/>
                              </a:rPr>
                              <m:t>=3</m:t>
                            </m:r>
                            <m:r>
                              <a:rPr lang="pt-PT" b="0" i="1" smtClean="0">
                                <a:latin typeface="Cambria Math"/>
                              </a:rPr>
                              <m:t>𝑉</m:t>
                            </m:r>
                          </m:e>
                          <m:e>
                            <m:r>
                              <a:rPr lang="pt-PT" b="0" i="1" smtClean="0">
                                <a:latin typeface="Cambria Math"/>
                              </a:rPr>
                              <m:t>𝑃</m:t>
                            </m:r>
                            <m:r>
                              <a:rPr lang="pt-PT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pt-PT" b="0" i="1" smtClean="0">
                                <a:latin typeface="Cambria Math"/>
                              </a:rPr>
                              <m:t>𝐻</m:t>
                            </m:r>
                            <m:r>
                              <a:rPr lang="pt-PT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pt-PT" b="0" i="1" smtClean="0">
                                <a:latin typeface="Cambria Math"/>
                              </a:rPr>
                              <m:t>𝑉</m:t>
                            </m:r>
                            <m:r>
                              <a:rPr lang="pt-PT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pt-PT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pt-PT" b="0" i="1" smtClean="0">
                                <a:latin typeface="Cambria Math"/>
                              </a:rPr>
                              <m:t>+2</m:t>
                            </m:r>
                          </m:e>
                        </m:eqAr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t="-1733" r="-214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377-806C-48DD-9BD1-9D73A617360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Resolução do Problema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64008" indent="0">
                  <a:buNone/>
                </a:pPr>
                <a:r>
                  <a:rPr lang="pt-PT" sz="2400" dirty="0" smtClean="0"/>
                  <a:t>Comecemos por multiplicar a segunda equação por três, a terceira por dois e a quarta equação por seis. Obtemos assim um sistema equivalente ao primeiro:</a:t>
                </a:r>
              </a:p>
              <a:p>
                <a:pPr marL="64008" indent="0">
                  <a:buNone/>
                </a:pPr>
                <a:endParaRPr lang="pt-PT" sz="2400" dirty="0" smtClean="0"/>
              </a:p>
              <a:p>
                <a:pPr marL="6400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PT" sz="2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sz="2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5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=3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𝐻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5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+18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𝐻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=6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/>
                                </a:rPr>
                                <m:t>10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+12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𝐻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=6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/>
                                </a:rPr>
                                <m:t>   6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+6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𝐻</m:t>
                              </m:r>
                              <m:r>
                                <a:rPr lang="pt-PT" sz="2400" b="0" i="1" smtClean="0">
                                  <a:latin typeface="Cambria Math"/>
                                </a:rPr>
                                <m:t>−6</m:t>
                              </m:r>
                              <m:r>
                                <a:rPr lang="pt-PT" sz="24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pt-PT" sz="2400" b="0" i="1" smtClean="0">
                                  <a:latin typeface="Cambria Math"/>
                                </a:rPr>
                                <m:t>6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=12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296" t="-1067" r="-96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377-806C-48DD-9BD1-9D73A617360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7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Resolução do Problema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64008" indent="0" algn="just">
                  <a:buNone/>
                </a:pPr>
                <a:r>
                  <a:rPr lang="pt-PT" sz="2800" dirty="0" smtClean="0"/>
                  <a:t>Se substituirmos a 4ª equação pela soma dela com a terceira e com a segunda obtemos como resultado:</a:t>
                </a:r>
              </a:p>
              <a:p>
                <a:pPr marL="64008" indent="0" algn="just">
                  <a:buNone/>
                </a:pPr>
                <a:endParaRPr lang="pt-PT" sz="2800" dirty="0"/>
              </a:p>
              <a:p>
                <a:pPr marL="64008" indent="0">
                  <a:buNone/>
                </a:pPr>
                <a:endParaRPr lang="pt-PT" sz="2800" dirty="0" smtClean="0"/>
              </a:p>
              <a:p>
                <a:pPr marL="6400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PT" sz="2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sz="2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5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=3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𝐻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+6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𝐻</m:t>
                              </m:r>
                              <m:r>
                                <a:rPr lang="pt-PT" sz="2400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pt-PT" sz="2400" b="0" i="1" smtClean="0">
                                  <a:latin typeface="Cambria Math"/>
                                </a:rPr>
                                <m:t>𝑉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pt-PT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+6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𝐻</m:t>
                              </m:r>
                              <m:r>
                                <a:rPr lang="pt-PT" sz="2400" b="0" i="1" smtClean="0">
                                  <a:latin typeface="Cambria Math"/>
                                </a:rPr>
                                <m:t>−2</m:t>
                              </m:r>
                              <m:r>
                                <a:rPr lang="pt-PT" sz="24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pt-PT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pt-PT" sz="2400" b="0" i="1" smtClean="0">
                                  <a:latin typeface="Cambria Math"/>
                                </a:rPr>
                                <m:t>31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+36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𝐻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−12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=12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sz="2400" dirty="0" smtClean="0"/>
              </a:p>
              <a:p>
                <a:pPr marL="64008" indent="0">
                  <a:buNone/>
                </a:pPr>
                <a:endParaRPr lang="pt-PT" sz="2400" dirty="0"/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667" t="-1333" r="-148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377-806C-48DD-9BD1-9D73A617360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Resolução do Problema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PT" sz="2400" dirty="0" smtClean="0"/>
                  <a:t>Este sistema resolve-se agora facilmente por substituição levando-nos à seguinte conclusão: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PT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pt-PT" b="0" i="1" smtClean="0">
                                <a:latin typeface="Cambria Math"/>
                              </a:rPr>
                              <m:t>𝑃</m:t>
                            </m:r>
                            <m:r>
                              <a:rPr lang="pt-PT" b="0" i="1" smtClean="0">
                                <a:latin typeface="Cambria Math"/>
                              </a:rPr>
                              <m:t>=12</m:t>
                            </m:r>
                          </m:e>
                          <m:e>
                            <m:r>
                              <a:rPr lang="pt-PT" b="0" i="1" smtClean="0">
                                <a:latin typeface="Cambria Math"/>
                              </a:rPr>
                              <m:t>𝐻</m:t>
                            </m:r>
                            <m:r>
                              <a:rPr lang="pt-PT" b="0" i="1" smtClean="0">
                                <a:latin typeface="Cambria Math"/>
                              </a:rPr>
                              <m:t>=20</m:t>
                            </m:r>
                          </m:e>
                          <m:e>
                            <m:r>
                              <a:rPr lang="pt-PT" b="0" i="1" smtClean="0">
                                <a:latin typeface="Cambria Math"/>
                              </a:rPr>
                              <m:t>𝑉</m:t>
                            </m:r>
                            <m:r>
                              <a:rPr lang="pt-PT" b="0" i="1" smtClean="0">
                                <a:latin typeface="Cambria Math"/>
                              </a:rPr>
                              <m:t>=60</m:t>
                            </m:r>
                          </m:e>
                          <m:e>
                            <m:r>
                              <a:rPr lang="pt-PT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pt-PT" b="0" i="1" smtClean="0">
                                <a:latin typeface="Cambria Math"/>
                              </a:rPr>
                              <m:t>=90</m:t>
                            </m:r>
                          </m:e>
                        </m:eqArr>
                      </m:e>
                    </m:d>
                  </m:oMath>
                </a14:m>
                <a:endParaRPr lang="pt-PT" dirty="0" smtClean="0"/>
              </a:p>
              <a:p>
                <a:r>
                  <a:rPr lang="pt-PT" sz="2600" dirty="0" smtClean="0"/>
                  <a:t>Há um poliedro convexo conhecido de muitos matemáticos com estas características.</a:t>
                </a:r>
                <a:endParaRPr lang="pt-PT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t="-1067" r="-11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377-806C-48DD-9BD1-9D73A617360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1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Prémio Nobel da Química 1996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 algn="just">
              <a:buNone/>
            </a:pPr>
            <a:r>
              <a:rPr lang="pt-PT" dirty="0" smtClean="0"/>
              <a:t>Richard Smalley, Harold Kroto e Robert Curl são os três químicos vencedores do Prémio Nobel da Química de 1996.</a:t>
            </a:r>
            <a:endParaRPr lang="pt-PT" dirty="0"/>
          </a:p>
        </p:txBody>
      </p:sp>
      <p:pic>
        <p:nvPicPr>
          <p:cNvPr id="23554" name="Picture 2" descr="http://upload.wikimedia.org/wikipedia/commons/thumb/a/a8/Richard_Smalley.jpg/220px-Richard_Small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2451701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202" y="3789040"/>
            <a:ext cx="1967926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 descr="https://encrypted-tbn3.gstatic.com/images?q=tbn:ANd9GcR4kR-PaDb2c_lmELyrY-eAI8mMs0zHhE12AIEwgDgy2zmGCze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789040"/>
            <a:ext cx="1944216" cy="1918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ixaDeTexto 6"/>
          <p:cNvSpPr txBox="1"/>
          <p:nvPr/>
        </p:nvSpPr>
        <p:spPr>
          <a:xfrm>
            <a:off x="683568" y="57959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Richard Smalley</a:t>
            </a:r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3995936" y="58052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Harold Kroto</a:t>
            </a:r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6660232" y="58052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Robert Curl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377-806C-48DD-9BD1-9D73A617360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Resolução do Problema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400" dirty="0" smtClean="0"/>
              <a:t>Trata-se do icosaedro truncado. Obtém-se a partir do icosaedro, truncando na zona dos vértices. Este poliedro que tem faces triangulares, todas iguais, dá origem a outro cujas faces são pentagonais e hexagonais exatamente como descrito anteriormente. </a:t>
            </a:r>
            <a:endParaRPr lang="pt-PT" sz="24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377-806C-48DD-9BD1-9D73A617360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Imagem 4" descr="icosaedro_truncado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4149080"/>
            <a:ext cx="2431554" cy="24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Sólidos</a:t>
            </a:r>
            <a:r>
              <a:rPr lang="en-US" dirty="0" smtClean="0"/>
              <a:t> platónicos</a:t>
            </a:r>
            <a:endParaRPr lang="en-US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1014898" cy="1014898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68960"/>
            <a:ext cx="1001613" cy="100161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505407"/>
            <a:ext cx="966413" cy="96641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703" y="2882567"/>
            <a:ext cx="1050489" cy="105048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347864" y="56519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icosaedro</a:t>
            </a:r>
            <a:endParaRPr lang="pt-PT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876054" y="291620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tetraedro</a:t>
            </a:r>
            <a:endParaRPr lang="pt-PT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23528" y="30689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dodecaedro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339752" y="40770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cubo</a:t>
            </a:r>
            <a:endParaRPr lang="pt-PT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076056" y="3851756"/>
            <a:ext cx="1482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octaedro</a:t>
            </a:r>
            <a:endParaRPr lang="pt-PT" dirty="0"/>
          </a:p>
        </p:txBody>
      </p:sp>
      <p:pic>
        <p:nvPicPr>
          <p:cNvPr id="14" name="Imagem 13" descr="50px-120px-Tetrahedron-slowtur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1844824"/>
            <a:ext cx="864096" cy="864096"/>
          </a:xfrm>
          <a:prstGeom prst="rect">
            <a:avLst/>
          </a:prstGeom>
        </p:spPr>
      </p:pic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377-806C-48DD-9BD1-9D73A617360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Icosaedro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3754759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pt-PT" sz="2000" dirty="0"/>
              <a:t>Um icosaedro é um poliedro convexo de 20 </a:t>
            </a:r>
            <a:r>
              <a:rPr lang="pt-PT" sz="2000" dirty="0" smtClean="0"/>
              <a:t>faces. É constituído </a:t>
            </a:r>
            <a:r>
              <a:rPr lang="pt-PT" sz="2000" dirty="0"/>
              <a:t>por 20 triângulos equiláteros </a:t>
            </a:r>
            <a:r>
              <a:rPr lang="pt-PT" sz="2000" dirty="0" smtClean="0"/>
              <a:t>.</a:t>
            </a:r>
            <a:endParaRPr lang="pt-PT" sz="2000" dirty="0"/>
          </a:p>
          <a:p>
            <a:pPr marL="64008" indent="0">
              <a:buNone/>
            </a:pPr>
            <a:r>
              <a:rPr lang="pt-PT" sz="2000" dirty="0" smtClean="0"/>
              <a:t>O </a:t>
            </a:r>
            <a:r>
              <a:rPr lang="pt-PT" sz="2000" dirty="0"/>
              <a:t>estudo das figuras </a:t>
            </a:r>
            <a:r>
              <a:rPr lang="pt-PT" sz="2000" dirty="0" smtClean="0"/>
              <a:t>geométricas </a:t>
            </a:r>
            <a:r>
              <a:rPr lang="pt-PT" sz="2000" dirty="0"/>
              <a:t>como o Icosaedro é </a:t>
            </a:r>
            <a:r>
              <a:rPr lang="pt-PT" sz="2000" dirty="0" smtClean="0"/>
              <a:t>da maior </a:t>
            </a:r>
            <a:r>
              <a:rPr lang="pt-PT" sz="2000" dirty="0"/>
              <a:t>importância para a matemática, mais especificamente </a:t>
            </a:r>
            <a:r>
              <a:rPr lang="pt-PT" sz="2000" dirty="0" smtClean="0"/>
              <a:t>para a </a:t>
            </a:r>
            <a:r>
              <a:rPr lang="pt-PT" sz="2000" dirty="0"/>
              <a:t>geometria </a:t>
            </a:r>
            <a:r>
              <a:rPr lang="pt-PT" sz="2000" dirty="0" smtClean="0"/>
              <a:t>espacial.</a:t>
            </a:r>
            <a:endParaRPr lang="pt-PT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9683">
            <a:off x="4815669" y="1953172"/>
            <a:ext cx="3814641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377-806C-48DD-9BD1-9D73A617360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8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Planificação do icosaedro</a:t>
            </a:r>
            <a:endParaRPr lang="en-US" dirty="0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068960"/>
            <a:ext cx="5477961" cy="362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251520" y="1556792"/>
            <a:ext cx="93610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Este 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poliedro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regular è constituido por vinte faces iguais </a:t>
            </a:r>
          </a:p>
          <a:p>
            <a:pPr lvl="0" indent="3429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triângulos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equiláteros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), doze vértices e trinta arestas.</a:t>
            </a:r>
            <a:r>
              <a:rPr lang="en-US" sz="2800" dirty="0" smtClean="0">
                <a:solidFill>
                  <a:srgbClr val="351C75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sz="2800" dirty="0" smtClean="0">
              <a:solidFill>
                <a:srgbClr val="888888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377-806C-48DD-9BD1-9D73A617360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uruguayeduca.edu.uy/UserFiles/P0001/Image/2009/MatemticaPrimaria/Milena/Para%20otros%20recursos/icosaedro%20truncado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300781" y="3429001"/>
            <a:ext cx="4843219" cy="3429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Icosaedro truncado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11560" y="1628800"/>
            <a:ext cx="8532440" cy="4572000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pt-PT" sz="2000" dirty="0"/>
              <a:t>O Icosaedro truncado é um sólido de Arquimedes.</a:t>
            </a:r>
          </a:p>
          <a:p>
            <a:pPr marL="64008" indent="0">
              <a:buNone/>
            </a:pPr>
            <a:r>
              <a:rPr lang="pt-PT" sz="2000" dirty="0"/>
              <a:t>O sólido é obtido por truncatura </a:t>
            </a:r>
            <a:r>
              <a:rPr lang="pt-PT" sz="2000" dirty="0" smtClean="0"/>
              <a:t> sobre </a:t>
            </a:r>
            <a:r>
              <a:rPr lang="pt-PT" sz="2000" dirty="0"/>
              <a:t>os vértices do Icosaedro.</a:t>
            </a:r>
          </a:p>
          <a:p>
            <a:pPr marL="64008" indent="0">
              <a:buNone/>
            </a:pPr>
            <a:r>
              <a:rPr lang="pt-PT" sz="2000" dirty="0"/>
              <a:t>Tem 12 faces pentagonais regulares e 20 hexagonais regulares.</a:t>
            </a:r>
          </a:p>
          <a:p>
            <a:pPr marL="64008" indent="0">
              <a:buNone/>
            </a:pPr>
            <a:r>
              <a:rPr lang="pt-PT" sz="2000" dirty="0"/>
              <a:t>O Icosaedro truncado </a:t>
            </a:r>
            <a:endParaRPr lang="pt-PT" sz="2000" dirty="0" smtClean="0"/>
          </a:p>
          <a:p>
            <a:pPr marL="64008" indent="0">
              <a:buNone/>
            </a:pPr>
            <a:r>
              <a:rPr lang="pt-PT" sz="2000" dirty="0" smtClean="0"/>
              <a:t>tem </a:t>
            </a:r>
            <a:r>
              <a:rPr lang="pt-PT" sz="2000" dirty="0"/>
              <a:t>60 vértices e 90 arestas.</a:t>
            </a:r>
          </a:p>
          <a:p>
            <a:pPr marL="64008" indent="0">
              <a:buNone/>
            </a:pPr>
            <a:r>
              <a:rPr lang="pt-PT" sz="2000" dirty="0" smtClean="0"/>
              <a:t>As </a:t>
            </a:r>
            <a:r>
              <a:rPr lang="pt-PT" sz="2000" dirty="0"/>
              <a:t>bolas de futebol </a:t>
            </a:r>
            <a:endParaRPr lang="pt-PT" sz="2000" dirty="0" smtClean="0"/>
          </a:p>
          <a:p>
            <a:pPr marL="64008" indent="0">
              <a:buNone/>
            </a:pPr>
            <a:r>
              <a:rPr lang="pt-PT" sz="2000" dirty="0" smtClean="0"/>
              <a:t>costumam</a:t>
            </a:r>
          </a:p>
          <a:p>
            <a:pPr marL="64008" indent="0">
              <a:buNone/>
            </a:pPr>
            <a:r>
              <a:rPr lang="pt-PT" sz="2000" dirty="0" smtClean="0"/>
              <a:t> </a:t>
            </a:r>
            <a:r>
              <a:rPr lang="pt-PT" sz="2000" dirty="0"/>
              <a:t>ser feitas a partir deste </a:t>
            </a:r>
            <a:endParaRPr lang="pt-PT" sz="2000" dirty="0" smtClean="0"/>
          </a:p>
          <a:p>
            <a:pPr marL="64008" indent="0">
              <a:buNone/>
            </a:pPr>
            <a:r>
              <a:rPr lang="pt-PT" sz="2000" dirty="0" smtClean="0"/>
              <a:t>sólido.</a:t>
            </a:r>
            <a:endParaRPr lang="pt-PT" sz="20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377-806C-48DD-9BD1-9D73A617360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ornl.gov/~pk7/graphics/c60_bi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332656"/>
            <a:ext cx="2560284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92896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99032"/>
          </a:xfrm>
        </p:spPr>
        <p:txBody>
          <a:bodyPr/>
          <a:lstStyle/>
          <a:p>
            <a:r>
              <a:rPr lang="pt-PT" dirty="0" smtClean="0"/>
              <a:t>Futebuleno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-108520" y="1882808"/>
                <a:ext cx="4762872" cy="4572000"/>
              </a:xfrm>
            </p:spPr>
            <p:txBody>
              <a:bodyPr/>
              <a:lstStyle/>
              <a:p>
                <a:pPr>
                  <a:buNone/>
                </a:pPr>
                <a:r>
                  <a:rPr lang="pt-PT" dirty="0" smtClean="0"/>
                  <a:t>	A forma do carbono 60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/>
                          </a:rPr>
                          <m:t>60</m:t>
                        </m:r>
                      </m:sub>
                    </m:sSub>
                    <m:r>
                      <a:rPr lang="pt-PT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pt-PT" dirty="0" smtClean="0"/>
                  <a:t> </a:t>
                </a:r>
                <a:r>
                  <a:rPr lang="pt-PT" dirty="0"/>
                  <a:t>é uma molécula em que os átomos de carbono se localizam nos vértices de um icosaedro truncado.</a:t>
                </a:r>
              </a:p>
              <a:p>
                <a:endParaRPr lang="pt-PT" dirty="0"/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08520" y="1882808"/>
                <a:ext cx="4762872" cy="4572000"/>
              </a:xfrm>
              <a:blipFill rotWithShape="1">
                <a:blip r:embed="rId4" cstate="print"/>
                <a:stretch>
                  <a:fillRect t="-17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295">
            <a:off x="5386506" y="4223355"/>
            <a:ext cx="2258913" cy="218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377-806C-48DD-9BD1-9D73A617360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3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Carbono 60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 título de curiosidade referimos que descobertas recentes (2010) referem que esta molécula existe desde tempos imemoriais nos recantos mais escuros da nossa galáxia.</a:t>
            </a:r>
          </a:p>
          <a:p>
            <a:endParaRPr lang="pt-PT" dirty="0" smtClean="0"/>
          </a:p>
          <a:p>
            <a:endParaRPr lang="pt-PT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05064"/>
            <a:ext cx="5397500" cy="257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377-806C-48DD-9BD1-9D73A617360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O Futebuleno</a:t>
            </a:r>
            <a:endParaRPr lang="pt-PT" dirty="0"/>
          </a:p>
        </p:txBody>
      </p:sp>
      <p:pic>
        <p:nvPicPr>
          <p:cNvPr id="4" name="Content Placeholder 3" descr="http://t1.gstatic.com/images?q=tbn:ANd9GcRSulRkBbOVZeDGsaKa4ScaYKrKxrsICfCyA2E4HqeisnPRuvc&amp;t=1&amp;usg=__4T1tsBTjYFMBW7PW4MPjDr_1tBY=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87762"/>
            <a:ext cx="4968775" cy="1109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ixaDeTexto 2"/>
          <p:cNvSpPr txBox="1"/>
          <p:nvPr/>
        </p:nvSpPr>
        <p:spPr>
          <a:xfrm>
            <a:off x="467544" y="1988840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Finalmente, mostramos esta figura que nos dá uma ideia de como se pode chegar de um icosaedro a uma bola de futebol!</a:t>
            </a:r>
            <a:endParaRPr lang="pt-PT" sz="2800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377-806C-48DD-9BD1-9D73A617360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2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Trabalho realizado por: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Fábio Roxo</a:t>
            </a:r>
          </a:p>
          <a:p>
            <a:r>
              <a:rPr lang="pt-PT" dirty="0" smtClean="0"/>
              <a:t>Marco Silva</a:t>
            </a:r>
          </a:p>
          <a:p>
            <a:r>
              <a:rPr lang="pt-PT" dirty="0" smtClean="0"/>
              <a:t>Francisca Portugal</a:t>
            </a:r>
          </a:p>
          <a:p>
            <a:r>
              <a:rPr lang="pt-PT" dirty="0" smtClean="0"/>
              <a:t>Catarina Costa</a:t>
            </a:r>
          </a:p>
          <a:p>
            <a:r>
              <a:rPr lang="pt-PT" dirty="0" smtClean="0"/>
              <a:t>Pedro Fernandes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377-806C-48DD-9BD1-9D73A617360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6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redorbit.com/media/uploads/2004/10/2_fdc8483d4fd59119dc55a9626bf2e40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075384"/>
            <a:ext cx="5715000" cy="3810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Prémio Nobel da Química 1996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72000"/>
          </a:xfrm>
        </p:spPr>
        <p:txBody>
          <a:bodyPr/>
          <a:lstStyle/>
          <a:p>
            <a:pPr>
              <a:buNone/>
            </a:pPr>
            <a:endParaRPr lang="pt-PT" dirty="0" smtClean="0"/>
          </a:p>
          <a:p>
            <a:pPr marL="64008" indent="0">
              <a:buNone/>
            </a:pPr>
            <a:r>
              <a:rPr lang="pt-PT" dirty="0" smtClean="0"/>
              <a:t>Através de análise espetral, deduziu-se que, algures no universo, deveria haver um elemento químico que seria composto por 60 átomos </a:t>
            </a:r>
          </a:p>
          <a:p>
            <a:pPr marL="64008" indent="0">
              <a:buNone/>
            </a:pPr>
            <a:r>
              <a:rPr lang="pt-PT" dirty="0" smtClean="0"/>
              <a:t>de carbono(C</a:t>
            </a:r>
            <a:r>
              <a:rPr lang="pt-PT" baseline="-25000" dirty="0" smtClean="0"/>
              <a:t>60</a:t>
            </a:r>
            <a:r>
              <a:rPr lang="pt-PT" dirty="0" smtClean="0"/>
              <a:t>).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377-806C-48DD-9BD1-9D73A617360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Prémio Nobel da Química 1996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pt-PT" dirty="0" smtClean="0"/>
              <a:t>Deveria ser uma molécula muito simétrica e estável.</a:t>
            </a:r>
          </a:p>
          <a:p>
            <a:endParaRPr lang="pt-PT" dirty="0"/>
          </a:p>
        </p:txBody>
      </p:sp>
      <p:pic>
        <p:nvPicPr>
          <p:cNvPr id="4" name="Picture 6" descr="http://www.redorbit.com/media/uploads/2004/10/2_fdc8483d4fd59119dc55a9626bf2e40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075384"/>
            <a:ext cx="5715000" cy="3810000"/>
          </a:xfrm>
          <a:prstGeom prst="rect">
            <a:avLst/>
          </a:prstGeom>
          <a:noFill/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377-806C-48DD-9BD1-9D73A617360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5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Prémio Nobel da Química 1996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Embora se soubesse da possível existência dessa molécula, não se sabia como se distribuiriam os 60 átomos de carbono na molécula, nem a sua forma.  Fizeram-se várias tentativas sem êxito pois as moléculas obtidas não eram estáveis do ponto de vista químico.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377-806C-48DD-9BD1-9D73A617360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 </a:t>
            </a:r>
            <a:r>
              <a:rPr lang="pt-PT" dirty="0"/>
              <a:t>P</a:t>
            </a:r>
            <a:r>
              <a:rPr lang="pt-PT" dirty="0" smtClean="0"/>
              <a:t>oliedros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800" b="1" dirty="0" smtClean="0"/>
              <a:t>Poliedros,</a:t>
            </a:r>
            <a:r>
              <a:rPr lang="pt-PT" sz="2400" dirty="0"/>
              <a:t> </a:t>
            </a:r>
            <a:r>
              <a:rPr lang="pt-PT" sz="2400" dirty="0" smtClean="0"/>
              <a:t> </a:t>
            </a:r>
            <a:r>
              <a:rPr lang="pt-PT" sz="2800" dirty="0" smtClean="0"/>
              <a:t>são sólidos limitados por polígonos (triângulos, quadriláteros, pentágonos, etc.). Esses polígonos são as faces dos poliedros.</a:t>
            </a:r>
            <a:endParaRPr lang="pt-PT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69060"/>
            <a:ext cx="2520280" cy="2340260"/>
          </a:xfrm>
          <a:prstGeom prst="rect">
            <a:avLst/>
          </a:prstGeom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377-806C-48DD-9BD1-9D73A61736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Prémio Nobel da Química 1996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Tentaram sem sucesso, modelos de poliedros com faces triangulares, quadrangulares, pentagonais ou hexagonais.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377-806C-48DD-9BD1-9D73A617360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Imagem 4" descr="Kepler-solar-system-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645465"/>
            <a:ext cx="3024336" cy="289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Prémio Nobel da Química 1996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algn="just"/>
            <a:endParaRPr lang="pt-PT" dirty="0" smtClean="0"/>
          </a:p>
          <a:p>
            <a:pPr algn="just"/>
            <a:r>
              <a:rPr lang="pt-PT" dirty="0"/>
              <a:t>Por isso, foi necessário pedir ajuda a um matemático, para que este resolvesse o problema.</a:t>
            </a:r>
          </a:p>
          <a:p>
            <a:pPr marL="64008" indent="0" algn="just">
              <a:buNone/>
            </a:pPr>
            <a:endParaRPr lang="pt-PT" dirty="0"/>
          </a:p>
          <a:p>
            <a:pPr algn="just"/>
            <a:r>
              <a:rPr lang="pt-PT" dirty="0" smtClean="0"/>
              <a:t>Perguntaram-lhe se existia alguma estrutura, constituida por polígonos regulares, com 60 vértices. A resposta foi positiva. </a:t>
            </a:r>
          </a:p>
          <a:p>
            <a:pPr algn="just"/>
            <a:r>
              <a:rPr lang="pt-PT" dirty="0" smtClean="0"/>
              <a:t>Vamos resolver de seguida o problema matemático para descobrir as características deste sólido.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377-806C-48DD-9BD1-9D73A61736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2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Resolução do Problema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pt-PT" sz="2400" dirty="0" smtClean="0"/>
              <a:t>O matemático, cujo nome lamentavelmente não ficou para a história, imaginou um poliedro convexo, cujas faces eram  pentágonos e hexágonos regulares, como mostram as figuras. Nos vértices estariam os átomos de carbono</a:t>
            </a:r>
            <a:r>
              <a:rPr lang="pt-PT" sz="2800" dirty="0" smtClean="0"/>
              <a:t>.</a:t>
            </a:r>
            <a:endParaRPr lang="pt-PT" sz="2800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1115616" y="3861048"/>
          <a:ext cx="2994447" cy="2630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4" name="Imagem de mapa de bits" r:id="rId3" imgW="5219048" imgH="4600000" progId="PBrush">
                  <p:embed/>
                </p:oleObj>
              </mc:Choice>
              <mc:Fallback>
                <p:oleObj name="Imagem de mapa de bits" r:id="rId3" imgW="5219048" imgH="4600000" progId="PBrush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861048"/>
                        <a:ext cx="2994447" cy="26305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5292080" y="3861048"/>
          <a:ext cx="2664296" cy="26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5" name="Imagem de mapa de bits" r:id="rId5" imgW="5144218" imgH="5047619" progId="PBrush">
                  <p:embed/>
                </p:oleObj>
              </mc:Choice>
              <mc:Fallback>
                <p:oleObj name="Imagem de mapa de bits" r:id="rId5" imgW="5144218" imgH="5047619" progId="PBrush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3861048"/>
                        <a:ext cx="2664296" cy="2612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377-806C-48DD-9BD1-9D73A617360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jeto kranius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nergi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ia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Projeto kranius</Template>
  <TotalTime>13</TotalTime>
  <Words>962</Words>
  <Application>Microsoft Office PowerPoint</Application>
  <PresentationFormat>On-screen Show (4:3)</PresentationFormat>
  <Paragraphs>128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Projeto kranius</vt:lpstr>
      <vt:lpstr>Imagem de mapa de bits</vt:lpstr>
      <vt:lpstr>Imagem de Mapa de Bits</vt:lpstr>
      <vt:lpstr>Projeto kranius</vt:lpstr>
      <vt:lpstr>Prémio Nobel da Química 1996</vt:lpstr>
      <vt:lpstr>Prémio Nobel da Química 1996</vt:lpstr>
      <vt:lpstr>Prémio Nobel da Química 1996</vt:lpstr>
      <vt:lpstr>Prémio Nobel da Química 1996</vt:lpstr>
      <vt:lpstr> Poliedros</vt:lpstr>
      <vt:lpstr>Prémio Nobel da Química 1996</vt:lpstr>
      <vt:lpstr>Prémio Nobel da Química 1996</vt:lpstr>
      <vt:lpstr>Resolução do Problema</vt:lpstr>
      <vt:lpstr>Resolução do Problema</vt:lpstr>
      <vt:lpstr>Resolução do Problema</vt:lpstr>
      <vt:lpstr>Resolução do Problema</vt:lpstr>
      <vt:lpstr>Resolução do Problema</vt:lpstr>
      <vt:lpstr>Resolução do Problema</vt:lpstr>
      <vt:lpstr>Resolução do Problema</vt:lpstr>
      <vt:lpstr>Resolução do Problema</vt:lpstr>
      <vt:lpstr>Resolução do Problema</vt:lpstr>
      <vt:lpstr>Resolução do Problema</vt:lpstr>
      <vt:lpstr>Resolução do Problema</vt:lpstr>
      <vt:lpstr>Resolução do Problema</vt:lpstr>
      <vt:lpstr>Sólidos platónicos</vt:lpstr>
      <vt:lpstr>Icosaedro</vt:lpstr>
      <vt:lpstr>Planificação do icosaedro</vt:lpstr>
      <vt:lpstr>Icosaedro truncado</vt:lpstr>
      <vt:lpstr>Futebuleno</vt:lpstr>
      <vt:lpstr>Carbono 60</vt:lpstr>
      <vt:lpstr>O Futebuleno</vt:lpstr>
      <vt:lpstr>Trabalho realizado por: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kranius</dc:title>
  <dc:creator>Aluno</dc:creator>
  <cp:lastModifiedBy>Sofia</cp:lastModifiedBy>
  <cp:revision>11</cp:revision>
  <dcterms:created xsi:type="dcterms:W3CDTF">2013-01-11T18:32:47Z</dcterms:created>
  <dcterms:modified xsi:type="dcterms:W3CDTF">2013-01-26T16:09:06Z</dcterms:modified>
</cp:coreProperties>
</file>