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80" r:id="rId15"/>
    <p:sldId id="273" r:id="rId16"/>
    <p:sldId id="275" r:id="rId17"/>
    <p:sldId id="276" r:id="rId18"/>
    <p:sldId id="277" r:id="rId19"/>
    <p:sldId id="278" r:id="rId20"/>
    <p:sldId id="281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FC9-7B35-485A-8918-87D1BB3648F9}" type="datetimeFigureOut">
              <a:rPr lang="pt-PT" smtClean="0"/>
              <a:t>18-02-2013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73A7D-7BE6-491F-9601-150283E6A40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14610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4280D-479C-4A6D-9A86-5CF5CDCB90DE}" type="datetimeFigureOut">
              <a:rPr lang="pt-PT" smtClean="0"/>
              <a:pPr/>
              <a:t>18-02-2013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068BC-3DB5-48A1-B2CA-AD15F23878B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17515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320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206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031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85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65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408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09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84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2861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6650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51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8873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5520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8061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648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0281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952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86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19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74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6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09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035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69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068BC-3DB5-48A1-B2CA-AD15F23878B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9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F18-D6D7-4907-A645-86582AAEC7CD}" type="datetime1">
              <a:rPr lang="pt-PT" smtClean="0"/>
              <a:t>18-02-2013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2CA-6FC8-45A6-8CC3-BDD409ABC155}" type="datetime1">
              <a:rPr lang="pt-PT" smtClean="0"/>
              <a:t>18-02-2013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2123-448A-4220-9F91-FD66B374DA85}" type="datetime1">
              <a:rPr lang="pt-PT" smtClean="0"/>
              <a:t>18-02-2013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3A06-09EA-4B9F-A00D-BCA44C81B54C}" type="datetime1">
              <a:rPr lang="pt-PT" smtClean="0"/>
              <a:t>18-02-2013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998-4374-420A-94D6-7D4B8A2BF018}" type="datetime1">
              <a:rPr lang="pt-PT" smtClean="0"/>
              <a:t>18-02-2013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6D51-9BDE-445B-9845-271DA6000BB8}" type="datetime1">
              <a:rPr lang="pt-PT" smtClean="0"/>
              <a:t>18-02-2013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4CF-31F5-46E0-9228-BC62EC315C5B}" type="datetime1">
              <a:rPr lang="pt-PT" smtClean="0"/>
              <a:t>18-02-2013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11A6-3716-4B92-89D8-AD0AA8F130C2}" type="datetime1">
              <a:rPr lang="pt-PT" smtClean="0"/>
              <a:t>18-02-2013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1F2-471D-4B9D-910F-D084D0CAA534}" type="datetime1">
              <a:rPr lang="pt-PT" smtClean="0"/>
              <a:t>18-02-2013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658C-3B33-4BB4-826D-0B56F6C682C6}" type="datetime1">
              <a:rPr lang="pt-PT" smtClean="0"/>
              <a:t>18-02-2013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2C30-46FB-4847-9AB2-8C2782EAC2C8}" type="datetime1">
              <a:rPr lang="pt-PT" smtClean="0"/>
              <a:t>18-02-2013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8A3EFE-6387-4F34-BD31-0CCFDC2CDA7F}" type="datetime1">
              <a:rPr lang="pt-PT" smtClean="0"/>
              <a:t>18-02-2013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20E0BA-AD2A-4074-834F-B04EC375BE42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1470" y="692696"/>
            <a:ext cx="9144000" cy="2376264"/>
          </a:xfrm>
        </p:spPr>
        <p:txBody>
          <a:bodyPr/>
          <a:lstStyle/>
          <a:p>
            <a:pPr algn="ctr"/>
            <a:r>
              <a:rPr lang="pt-PT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Projeto</a:t>
            </a:r>
            <a:r>
              <a:rPr lang="pt-PT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Kranius</a:t>
            </a:r>
            <a:r>
              <a:rPr lang="pt-PT" sz="1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PT" sz="1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t-PT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m.i.uol.com.br/estilo/2011/11/11/cerebro-mente-ideia-cabeca-pensamento-1321012166055_615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789040"/>
            <a:ext cx="5472607" cy="26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896816" y="2032323"/>
            <a:ext cx="3691408" cy="1036637"/>
            <a:chOff x="3256856" y="2043053"/>
            <a:chExt cx="3691408" cy="10366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37"/>
            <a:stretch>
              <a:fillRect/>
            </a:stretch>
          </p:blipFill>
          <p:spPr bwMode="auto">
            <a:xfrm>
              <a:off x="3256856" y="2043053"/>
              <a:ext cx="1027112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/>
            <p:cNvSpPr txBox="1">
              <a:spLocks noChangeArrowheads="1"/>
            </p:cNvSpPr>
            <p:nvPr/>
          </p:nvSpPr>
          <p:spPr bwMode="auto">
            <a:xfrm>
              <a:off x="3492276" y="2151004"/>
              <a:ext cx="3455988" cy="82073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800" b="0" dirty="0" smtClean="0">
                  <a:solidFill>
                    <a:schemeClr val="tx1">
                      <a:lumMod val="10000"/>
                    </a:schemeClr>
                  </a:solidFill>
                </a:rPr>
                <a:t>Escola Secundária </a:t>
              </a:r>
              <a:br>
                <a:rPr lang="pt-PT" sz="1800" b="0" dirty="0" smtClean="0">
                  <a:solidFill>
                    <a:schemeClr val="tx1">
                      <a:lumMod val="10000"/>
                    </a:schemeClr>
                  </a:solidFill>
                </a:rPr>
              </a:br>
              <a:r>
                <a:rPr lang="pt-PT" sz="1800" b="0" dirty="0" smtClean="0">
                  <a:solidFill>
                    <a:schemeClr val="tx1">
                      <a:lumMod val="10000"/>
                    </a:schemeClr>
                  </a:solidFill>
                </a:rPr>
                <a:t>Inês de Castro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4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babilónico</a:t>
            </a:r>
            <a:endParaRPr lang="pt-P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 esses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números,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usam a base 10 (utilizada no sistema de numeração decimal, o utilizado </a:t>
            </a:r>
            <a:r>
              <a:rPr lang="pt-P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51" y="2996952"/>
            <a:ext cx="6076185" cy="3645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360" y="476672"/>
            <a:ext cx="8435280" cy="990600"/>
          </a:xfrm>
        </p:spPr>
        <p:txBody>
          <a:bodyPr>
            <a:no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indo-arábico </a:t>
            </a:r>
            <a:b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decimal (base 10)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20552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sistema de numeração indo-arábico tem esse nome devido aos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hindus,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inventaram,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árabes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difundiram na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Ocidental.</a:t>
            </a:r>
          </a:p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sistema de numeração tornou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cálculos rápidos e precisos.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5273"/>
          <a:stretch/>
        </p:blipFill>
        <p:spPr bwMode="auto">
          <a:xfrm>
            <a:off x="611560" y="3773788"/>
            <a:ext cx="4140813" cy="275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Biblioteca\Desktop\transfer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73" y="3360043"/>
            <a:ext cx="3780067" cy="33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binário (base 2)</a:t>
            </a:r>
            <a:endParaRPr lang="pt-P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3672408"/>
          </a:xfrm>
        </p:spPr>
        <p:txBody>
          <a:bodyPr anchor="ctr">
            <a:normAutofit fontScale="25000" lnSpcReduction="20000"/>
          </a:bodyPr>
          <a:lstStyle/>
          <a:p>
            <a:endParaRPr lang="pt-PT" sz="2800" dirty="0" smtClean="0"/>
          </a:p>
          <a:p>
            <a:pPr algn="just">
              <a:lnSpc>
                <a:spcPct val="120000"/>
              </a:lnSpc>
            </a:pPr>
            <a:r>
              <a:rPr lang="pt-PT" sz="9200" dirty="0"/>
              <a:t>O sistema binário já é conhecido há 5000 anos, tendo sido criado na China, de acordo com os manuscritos da época. </a:t>
            </a:r>
          </a:p>
          <a:p>
            <a:pPr marL="182563" indent="-182563" algn="just">
              <a:lnSpc>
                <a:spcPct val="120000"/>
              </a:lnSpc>
            </a:pPr>
            <a:endParaRPr lang="pt-PT" sz="5600" dirty="0" smtClean="0"/>
          </a:p>
          <a:p>
            <a:pPr marL="182563" indent="-182563" algn="just">
              <a:lnSpc>
                <a:spcPct val="120000"/>
              </a:lnSpc>
            </a:pPr>
            <a:r>
              <a:rPr lang="pt-PT" sz="9200" dirty="0" smtClean="0"/>
              <a:t>Actualmente, </a:t>
            </a:r>
            <a:r>
              <a:rPr lang="pt-PT" sz="9200" dirty="0"/>
              <a:t>é utilizado nas calculadoras, nos computadores e nas estruturas que envolvem relações binárias. Este sistema utiliza apenas dois algarismos, o 0 e o 1, uma vez que os circuitos digitais são constituídos por elementos dotados em dois estados distintos (</a:t>
            </a:r>
            <a:r>
              <a:rPr lang="pt-PT" sz="9200" dirty="0" err="1"/>
              <a:t>on</a:t>
            </a:r>
            <a:r>
              <a:rPr lang="pt-PT" sz="9200" dirty="0"/>
              <a:t>/</a:t>
            </a:r>
            <a:r>
              <a:rPr lang="pt-PT" sz="9200" dirty="0" err="1"/>
              <a:t>off</a:t>
            </a:r>
            <a:r>
              <a:rPr lang="pt-PT" sz="9200" dirty="0"/>
              <a:t>).</a:t>
            </a:r>
          </a:p>
          <a:p>
            <a:pPr marL="182563" indent="-182563" algn="just"/>
            <a:endParaRPr lang="pt-PT" sz="2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 bwMode="auto">
          <a:xfrm>
            <a:off x="5292080" y="3933056"/>
            <a:ext cx="3456384" cy="284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23528" y="4437112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pt-PT" sz="2300" dirty="0"/>
              <a:t>Este trabalho tem como objectivo mostrar que por vezes é  vantajoso trabalhar na base 2 em vez da base 10.</a:t>
            </a:r>
          </a:p>
        </p:txBody>
      </p:sp>
    </p:spTree>
    <p:extLst>
      <p:ext uri="{BB962C8B-B14F-4D97-AF65-F5344CB8AC3E}">
        <p14:creationId xmlns:p14="http://schemas.microsoft.com/office/powerpoint/2010/main" val="41755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2.bp.blogspot.com/-OQ8CdSTA9IQ/T67xnio2KsI/AAAAAAAAAJE/XcdaE62Rbb4/s640/transformar-numero-decimal-em-binar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568952" cy="54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Conversão da base 10 para a base 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2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62" y="373992"/>
            <a:ext cx="5280396" cy="291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0494"/>
            <a:ext cx="3437797" cy="329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jordanomazzoni.files.wordpress.com/2009/02/e9bc5324e2604697f3af82e439ad2a1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27" y="3501008"/>
            <a:ext cx="3329024" cy="32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547436" y="5004665"/>
            <a:ext cx="1782319" cy="1730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47436" y="4960599"/>
            <a:ext cx="0" cy="4068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47436" y="5007430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364088" y="597230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1001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915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278160"/>
            <a:ext cx="8229600" cy="990600"/>
          </a:xfrm>
        </p:spPr>
        <p:txBody>
          <a:bodyPr>
            <a:normAutofit/>
          </a:bodyPr>
          <a:lstStyle/>
          <a:p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1000000 = 1111010000100100000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842" r="2340" b="4468"/>
          <a:stretch/>
        </p:blipFill>
        <p:spPr bwMode="auto">
          <a:xfrm>
            <a:off x="1098445" y="1052736"/>
            <a:ext cx="671391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também...</a:t>
            </a:r>
            <a:endParaRPr lang="pt-P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Escrever um número na base 10 que se encontrava na base 2.</a:t>
            </a:r>
          </a:p>
          <a:p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</a:t>
            </a:r>
            <a:r>
              <a:rPr lang="pt-PT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=0+0×2+1×2</a:t>
            </a:r>
            <a:r>
              <a:rPr lang="pt-PT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+1×2</a:t>
            </a:r>
            <a:r>
              <a:rPr lang="pt-PT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=12</a:t>
            </a:r>
            <a:r>
              <a:rPr lang="pt-PT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</a:t>
            </a:r>
            <a:r>
              <a:rPr lang="pt-PT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101011010</a:t>
            </a:r>
            <a:r>
              <a:rPr lang="pt-PT" sz="285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=0+1×2+0×2</a:t>
            </a:r>
            <a:r>
              <a:rPr lang="pt-PT" sz="28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+1×2</a:t>
            </a:r>
            <a:r>
              <a:rPr lang="pt-PT" sz="28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+1×2</a:t>
            </a:r>
            <a:r>
              <a:rPr lang="pt-PT" sz="28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+0×2</a:t>
            </a:r>
            <a:r>
              <a:rPr lang="pt-PT" sz="28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r>
              <a:rPr lang="pt-PT" sz="2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</a:p>
          <a:p>
            <a:pPr marL="0" indent="0">
              <a:buNone/>
            </a:pPr>
            <a:r>
              <a:rPr lang="pt-PT" sz="2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pt-PT" sz="285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PT" sz="2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+0×2</a:t>
            </a:r>
            <a:r>
              <a:rPr lang="pt-PT" sz="285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PT" sz="2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+1×2</a:t>
            </a:r>
            <a:r>
              <a:rPr lang="pt-PT" sz="285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pt-PT" sz="2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=346</a:t>
            </a:r>
            <a:r>
              <a:rPr lang="pt-PT" sz="285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</a:t>
            </a:r>
            <a:r>
              <a:rPr lang="pt-PT" sz="285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PT" sz="28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2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Exemplo:</a:t>
            </a:r>
          </a:p>
          <a:p>
            <a:pPr lvl="1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110010</a:t>
            </a:r>
            <a:r>
              <a:rPr lang="pt-PT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pt-PT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pt-PT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</a:p>
          <a:p>
            <a:endParaRPr lang="pt-PT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formos truncando </a:t>
            </a: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número retirando-lhe o algarismo das unidades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11001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pt-PT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1100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pt-PT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110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=6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</a:p>
          <a:p>
            <a:endParaRPr lang="pt-PT" sz="2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pt-PT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1</a:t>
            </a:r>
            <a:r>
              <a:rPr lang="pt-PT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pt-PT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</a:t>
            </a:r>
            <a:r>
              <a:rPr lang="pt-PT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  <a:endParaRPr lang="pt-P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PT" baseline="-25000" dirty="0"/>
          </a:p>
        </p:txBody>
      </p:sp>
      <p:sp>
        <p:nvSpPr>
          <p:cNvPr id="4" name="Curved Down Arrow 3"/>
          <p:cNvSpPr/>
          <p:nvPr/>
        </p:nvSpPr>
        <p:spPr>
          <a:xfrm>
            <a:off x="2699792" y="4322174"/>
            <a:ext cx="129614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5940152" y="4322174"/>
            <a:ext cx="129614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051720" y="5183941"/>
            <a:ext cx="1296144" cy="4052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8820472" y="4365104"/>
            <a:ext cx="129614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-828600" y="5085184"/>
            <a:ext cx="129614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Repare que...</a:t>
            </a:r>
            <a:r>
              <a:rPr lang="pt-P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um número que está escrito na base 2 for truncado perdendo o algarismo das unidades podem ocorrer duas situações:</a:t>
            </a:r>
          </a:p>
          <a:p>
            <a:pPr algn="just"/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 número for par passamos a ter metade do número dado;</a:t>
            </a:r>
          </a:p>
          <a:p>
            <a:pPr algn="just"/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 número for ímpar equivale a retirar-lhe uma unidade e depois dividi-lo por dois.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17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tabLst>
                <a:tab pos="36000" algn="l"/>
              </a:tabLst>
            </a:pP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início de uma experiência a 1 de Maio existia um certo número de células numa incubadora.</a:t>
            </a:r>
          </a:p>
          <a:p>
            <a:pPr algn="just">
              <a:tabLst>
                <a:tab pos="36000" algn="l"/>
              </a:tabLst>
            </a:pP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fim de 24 horas cada célula divide-se, dando origem a duas.</a:t>
            </a:r>
          </a:p>
          <a:p>
            <a:pPr algn="just">
              <a:tabLst>
                <a:tab pos="36000" algn="l"/>
              </a:tabLst>
            </a:pP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noite, em 3 datas diferentes depois de 1 de Maio, uma célula extra foi adicionada à cultura.</a:t>
            </a:r>
          </a:p>
          <a:p>
            <a:pPr algn="just">
              <a:tabLst>
                <a:tab pos="36000" algn="l"/>
              </a:tabLst>
            </a:pP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fim do dia 17 de maio havia exatamente um milhão de células</a:t>
            </a:r>
          </a:p>
          <a:p>
            <a:pPr algn="just">
              <a:tabLst>
                <a:tab pos="36000" algn="l"/>
              </a:tabLst>
            </a:pPr>
            <a:r>
              <a:rPr lang="pt-PT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possível determinar quantas células existiam exatamente no dia 1 de Maio?</a:t>
            </a:r>
            <a:endParaRPr lang="pt-P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3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/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Numeração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números podem ser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representados usando variadíssimos sistemas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numeração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maior parte dos países usa-se um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baseado na base 10 (com 10 dígitos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diferentes).</a:t>
            </a:r>
          </a:p>
          <a:p>
            <a:pPr algn="just"/>
            <a:endParaRPr lang="pt-PT" dirty="0" smtClean="0"/>
          </a:p>
          <a:p>
            <a:pPr marL="0" indent="0" algn="ctr">
              <a:buNone/>
            </a:pP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0, 1, 2, 3, 4, 5, 6, 7, 8, 9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</a:t>
            </a:r>
            <a:b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a base 10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744216"/>
            <a:ext cx="8640960" cy="51411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Apesar de a resolução deste problema não ser muito complicada do ponto de vista matemático, vamos ver que se o resolvermos usando a base 10 teremos muito mais trabalho do que se usarmos a base 2!</a:t>
            </a:r>
          </a:p>
          <a:p>
            <a:pPr algn="just">
              <a:buNone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Façamos os cálculos:</a:t>
            </a:r>
          </a:p>
          <a:p>
            <a:pPr lvl="1" algn="just">
              <a:buFont typeface="Wingdings" pitchFamily="2" charset="2"/>
              <a:buChar char="ü"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de maio- 1000000</a:t>
            </a:r>
          </a:p>
          <a:p>
            <a:pPr lvl="1" algn="just">
              <a:buFont typeface="Wingdings" pitchFamily="2" charset="2"/>
              <a:buChar char="ü"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de maio- 500000</a:t>
            </a:r>
          </a:p>
          <a:p>
            <a:pPr lvl="1" algn="just">
              <a:buFont typeface="Wingdings" pitchFamily="2" charset="2"/>
              <a:buChar char="ü"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de maio- 250000</a:t>
            </a:r>
          </a:p>
          <a:p>
            <a:pPr lvl="1" algn="just">
              <a:buFont typeface="Wingdings" pitchFamily="2" charset="2"/>
              <a:buChar char="ü"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de maio- 125000</a:t>
            </a:r>
          </a:p>
          <a:p>
            <a:pPr lvl="1" algn="just">
              <a:buFont typeface="Wingdings" pitchFamily="2" charset="2"/>
              <a:buChar char="ü"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de maio- 62500</a:t>
            </a:r>
          </a:p>
          <a:p>
            <a:pPr lvl="1" algn="just">
              <a:buFont typeface="Wingdings" pitchFamily="2" charset="2"/>
              <a:buChar char="ü"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 maio- 31250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r">
              <a:buNone/>
            </a:pPr>
            <a:endParaRPr lang="pt-PT" dirty="0" smtClean="0"/>
          </a:p>
          <a:p>
            <a:pPr algn="just">
              <a:buNone/>
            </a:pPr>
            <a:endParaRPr lang="pt-PT" dirty="0"/>
          </a:p>
        </p:txBody>
      </p:sp>
      <p:pic>
        <p:nvPicPr>
          <p:cNvPr id="4" name="Picture 2" descr="http://biotecnologiaportugal.files.wordpress.com/2009/06/stem-cell-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15" y="3789040"/>
            <a:ext cx="4459641" cy="29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</a:t>
            </a:r>
            <a:b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a base 10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</a:t>
            </a:r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maio - </a:t>
            </a:r>
            <a:r>
              <a:rPr lang="pt-P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15625 (número ímpar) </a:t>
            </a:r>
            <a:r>
              <a:rPr lang="pt-PT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dia foi adicionada uma nova célula.</a:t>
            </a:r>
            <a:r>
              <a:rPr lang="pt-P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Antes disso estavam na cultura 15624 células! Logo</a:t>
            </a:r>
          </a:p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de maio- 7812</a:t>
            </a:r>
          </a:p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de maio- 3906</a:t>
            </a:r>
          </a:p>
          <a:p>
            <a:pPr algn="just"/>
            <a:endParaRPr lang="pt-PT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P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de maio- 976</a:t>
            </a:r>
          </a:p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de maio- 488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11560" y="3212976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400" dirty="0" smtClean="0"/>
          </a:p>
          <a:p>
            <a:pPr algn="just"/>
            <a:r>
              <a:rPr lang="pt-P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 de </a:t>
            </a:r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maio - </a:t>
            </a:r>
            <a:r>
              <a:rPr lang="pt-PT" sz="2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1953 (número ímpar) </a:t>
            </a:r>
            <a:r>
              <a:rPr lang="pt-PT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podemos </a:t>
            </a:r>
            <a:r>
              <a:rPr lang="pt-PT" sz="2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concluir </a:t>
            </a:r>
            <a:r>
              <a:rPr lang="pt-PT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 também </a:t>
            </a:r>
            <a:r>
              <a:rPr lang="pt-PT" sz="2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 </a:t>
            </a:r>
            <a:r>
              <a:rPr lang="pt-PT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dia </a:t>
            </a:r>
            <a:r>
              <a:rPr lang="pt-PT" sz="2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 de maio foi adicionada uma </a:t>
            </a:r>
            <a:r>
              <a:rPr lang="pt-PT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nova </a:t>
            </a:r>
            <a:r>
              <a:rPr lang="pt-PT" sz="2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célula à cultura. Antes de tal acontecer existiam 1952 células </a:t>
            </a:r>
            <a:r>
              <a:rPr lang="pt-PT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 cultura</a:t>
            </a:r>
            <a:r>
              <a:rPr lang="pt-PT" sz="2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</a:t>
            </a:r>
            <a:b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a base 10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 maio- 244</a:t>
            </a:r>
          </a:p>
          <a:p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de maio- 122</a:t>
            </a:r>
          </a:p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de maio - </a:t>
            </a:r>
            <a:r>
              <a:rPr lang="pt-P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(número ímpar). Pela terceira vez aparece um número ímpar, logo neste dia foi adicionada uma célula à cultura. Inicialmente existiam 60 células.</a:t>
            </a:r>
          </a:p>
          <a:p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de maio- 30</a:t>
            </a:r>
          </a:p>
          <a:p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 maio- 15</a:t>
            </a:r>
          </a:p>
          <a:p>
            <a:pPr>
              <a:buNone/>
            </a:pPr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P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depois deste resolução demorada, conclui-se que inicialmente existiam 15 células e nos dias 3, 8 e 11 de maio foi acrescentada uma nova célula.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</a:t>
            </a:r>
            <a:b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a base 2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20552"/>
                <a:ext cx="8229600" cy="4876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pt-P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Vamos agora resolver o mesmo problema trabalhando na base 2. Comecemos por escrever 1000000 na base 2.</a:t>
                </a:r>
              </a:p>
              <a:p>
                <a:pPr>
                  <a:buNone/>
                </a:pPr>
                <a:endParaRPr lang="pt-P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1 000 000</m:t>
                          </m:r>
                        </m:e>
                        <m:sub>
                          <m:r>
                            <a:rPr lang="pt-PT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pt-PT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11110100001001000000</m:t>
                          </m:r>
                        </m:e>
                        <m:sub>
                          <m:r>
                            <a:rPr lang="pt-PT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buNone/>
                </a:pPr>
                <a:endParaRPr lang="pt-PT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buNone/>
                </a:pPr>
                <a:endParaRPr lang="pt-P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buNone/>
                </a:pPr>
                <a:endParaRPr lang="pt-PT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pt-PT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  <a:p>
                <a:pPr>
                  <a:buNone/>
                </a:pPr>
                <a:r>
                  <a:rPr lang="pt-PT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1 1 1 1 0 1 0 0 0 0 1 0 0  1  0  0   0  0  0   0</a:t>
                </a:r>
              </a:p>
              <a:p>
                <a:pPr>
                  <a:buNone/>
                </a:pPr>
                <a:r>
                  <a:rPr lang="pt-PT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1 2 3 4 5 6 7 8 9 </a:t>
                </a:r>
                <a:r>
                  <a:rPr lang="pt-PT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10 11 12 13 14 15 16 17</a:t>
                </a:r>
                <a:endParaRPr lang="pt-PT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endParaRPr lang="pt-PT" dirty="0" smtClean="0"/>
              </a:p>
              <a:p>
                <a:pPr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20552"/>
                <a:ext cx="8229600" cy="4876800"/>
              </a:xfrm>
              <a:blipFill rotWithShape="1">
                <a:blip r:embed="rId3"/>
                <a:stretch>
                  <a:fillRect l="-1185" t="-1000" b="-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sunflower.com.br/SiteNovo/Upload/Editor/laboratori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10" y="3486765"/>
            <a:ext cx="1716670" cy="18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</a:t>
            </a:r>
            <a:b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a base 2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81200"/>
                <a:ext cx="8229600" cy="4876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pt-P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 número de células presentes no final de cada dia obtém-se truncando o número nesse dia.</a:t>
                </a:r>
              </a:p>
              <a:p>
                <a:pPr>
                  <a:buNone/>
                </a:pPr>
                <a:endParaRPr lang="pt-P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pt-PT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</a:t>
                </a:r>
                <a:r>
                  <a:rPr lang="pt-PT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1 1 1 0 1 0 0 0 0 1 0 0  </a:t>
                </a:r>
                <a:r>
                  <a:rPr lang="pt-PT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1  </a:t>
                </a:r>
                <a:r>
                  <a:rPr lang="pt-PT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 </a:t>
                </a:r>
                <a:r>
                  <a:rPr lang="pt-PT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0   </a:t>
                </a:r>
                <a:r>
                  <a:rPr lang="pt-PT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0  0  </a:t>
                </a:r>
                <a:r>
                  <a:rPr lang="pt-PT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0   0</a:t>
                </a:r>
                <a:endParaRPr lang="pt-P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pt-PT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</a:t>
                </a:r>
                <a:r>
                  <a:rPr lang="pt-PT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</a:t>
                </a:r>
                <a:r>
                  <a:rPr lang="pt-PT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2 3 4 5 6 7 8 9 10 11 12 13 14 15 16 17</a:t>
                </a:r>
              </a:p>
              <a:p>
                <a:pPr>
                  <a:buNone/>
                </a:pPr>
                <a:endParaRPr lang="pt-PT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endParaRPr lang="pt-PT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pt-P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Assim no dia 1 de maio havia:</a:t>
                </a:r>
              </a:p>
              <a:p>
                <a:pPr>
                  <a:buNone/>
                </a:pPr>
                <a:endParaRPr lang="pt-PT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1111</m:t>
                          </m:r>
                        </m:e>
                        <m:sub>
                          <m:d>
                            <m:dPr>
                              <m:ctrlPr>
                                <a:rPr lang="pt-PT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pt-PT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=1+1</m:t>
                      </m:r>
                      <m:r>
                        <a:rPr lang="pt-PT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×2+1×</m:t>
                      </m:r>
                      <m:sSup>
                        <m:sSupPr>
                          <m:ctrlP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+1×</m:t>
                      </m:r>
                      <m:sSup>
                        <m:sSupPr>
                          <m:ctrlP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15</m:t>
                          </m:r>
                        </m:e>
                        <m:sub>
                          <m:r>
                            <a:rPr lang="pt-PT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(10)</m:t>
                          </m:r>
                        </m:sub>
                      </m:sSub>
                    </m:oMath>
                  </m:oMathPara>
                </a14:m>
                <a:endParaRPr lang="pt-P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>
                  <a:buNone/>
                </a:pPr>
                <a:endParaRPr lang="pt-P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81200"/>
                <a:ext cx="8229600" cy="4876800"/>
              </a:xfrm>
              <a:blipFill rotWithShape="1">
                <a:blip r:embed="rId3"/>
                <a:stretch>
                  <a:fillRect l="-1259" t="-1000" r="-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3.bp.blogspot.com/_u0fp60U4TA8/TDOOxWWIacI/AAAAAAAAANY/3xtOrDo8bto/S1600-R/frascos+laborator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446058" cy="26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realizado por:</a:t>
            </a:r>
            <a:endParaRPr lang="pt-P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endParaRPr lang="pt-PT" sz="1400" dirty="0" smtClean="0"/>
          </a:p>
          <a:p>
            <a:pPr lvl="3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Alberto Daniel Carrasqueiras </a:t>
            </a:r>
            <a:r>
              <a:rPr lang="pt-P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Palhau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nº1, 9ºA;</a:t>
            </a:r>
          </a:p>
          <a:p>
            <a:pPr lvl="3"/>
            <a:r>
              <a:rPr lang="pt-P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Bandura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nº6, 8ºA;</a:t>
            </a:r>
          </a:p>
          <a:p>
            <a:pPr lvl="3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Sandra Silva Simões Costa, nº21, 11ºB;</a:t>
            </a:r>
          </a:p>
          <a:p>
            <a:pPr lvl="3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Tânia Margarida Couto Rocha, nº23, 9ºC.  </a:t>
            </a:r>
          </a:p>
          <a:p>
            <a:endParaRPr lang="pt-PT" sz="2800" dirty="0" smtClean="0"/>
          </a:p>
          <a:p>
            <a:endParaRPr lang="pt-PT" sz="2000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75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7816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Numeração</a:t>
            </a:r>
            <a:endParaRPr lang="pt-PT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856" y="1955741"/>
            <a:ext cx="8229600" cy="22653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lvl="2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chinês;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 maia;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 grego;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 romano;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 egípcio;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 babilónico;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 indo-arábico.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395536" y="115784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entanto, existem </a:t>
            </a:r>
            <a:r>
              <a:rPr lang="pt-P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diversos sistemas de </a:t>
            </a:r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numeração, </a:t>
            </a:r>
            <a:r>
              <a:rPr lang="pt-P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por exemplo: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58434" y="4783052"/>
            <a:ext cx="8229600" cy="1856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numeração decimal (base 10);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binário (base 2);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hexadecimal (base 16);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quinário (base 5);</a:t>
            </a:r>
          </a:p>
          <a:p>
            <a:pPr lvl="2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</a:t>
            </a:r>
            <a:r>
              <a:rPr lang="pt-P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octagesimal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(base 8).</a:t>
            </a:r>
          </a:p>
          <a:p>
            <a:pPr marL="548640" lvl="2" indent="0">
              <a:buFont typeface="Arial" pitchFamily="34" charset="0"/>
              <a:buNone/>
            </a:pPr>
            <a:endParaRPr lang="pt-PT" sz="19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4293096"/>
            <a:ext cx="80247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P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Estes sistemas de numeração podem usar diferentes bases: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0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pt-P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numeração chinês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/>
          <a:lstStyle/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sistema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numeração chinês é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treze símbolos diferentes.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1704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maia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Existiam vinte símbolos diferentes para representar um número. Conjugando estes símbolos, escreviam números superiores a dezanove.</a:t>
            </a:r>
            <a:endParaRPr lang="pt-PT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394763" cy="3620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grego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2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grego </a:t>
            </a:r>
            <a:r>
              <a:rPr lang="pt-PT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</a:t>
            </a:r>
            <a:r>
              <a:rPr lang="pt-PT" sz="2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primeiro sistema </a:t>
            </a:r>
            <a:r>
              <a:rPr lang="pt-PT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numérico, que</a:t>
            </a:r>
            <a:r>
              <a:rPr lang="pt-PT" sz="2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utilizou letras para representar números. </a:t>
            </a:r>
            <a:endParaRPr lang="pt-PT" sz="2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73989"/>
            <a:ext cx="6347593" cy="367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romano</a:t>
            </a:r>
            <a:endParaRPr lang="pt-P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7800"/>
          </a:xfrm>
        </p:spPr>
        <p:txBody>
          <a:bodyPr/>
          <a:lstStyle/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sistema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numeração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romana, são utilizadas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letras (símbolos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que se encontram em baixo à direita.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0" y="2708920"/>
            <a:ext cx="21624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79700"/>
            <a:ext cx="2653556" cy="265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147497" cy="36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egípcio</a:t>
            </a:r>
            <a:endParaRPr lang="pt-PT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350" dirty="0"/>
              <a:t>Os Egípcios da Antiguidade criaram um sistema muito interessante para escrever números, baseado em agrupamentos</a:t>
            </a:r>
            <a:r>
              <a:rPr lang="pt-PT" sz="2350" dirty="0" smtClean="0"/>
              <a:t>.</a:t>
            </a:r>
            <a:endParaRPr lang="pt-PT" sz="2350" dirty="0"/>
          </a:p>
          <a:p>
            <a:pPr algn="just"/>
            <a:r>
              <a:rPr lang="pt-PT" sz="2350" dirty="0" smtClean="0"/>
              <a:t>Os números </a:t>
            </a:r>
            <a:r>
              <a:rPr lang="pt-PT" sz="2350" dirty="0"/>
              <a:t>são representados por símbolos especiais para 1, 10, 100, 1000 e de uma forma aditiva</a:t>
            </a:r>
            <a:r>
              <a:rPr lang="pt-PT" sz="2350" dirty="0" smtClean="0"/>
              <a:t>:</a:t>
            </a:r>
            <a:endParaRPr lang="pt-PT" sz="2350" dirty="0"/>
          </a:p>
          <a:p>
            <a:pPr algn="just"/>
            <a:r>
              <a:rPr lang="pt-PT" sz="2350" dirty="0"/>
              <a:t>1 era representado por uma marca que se parecia com um bastão | </a:t>
            </a:r>
            <a:r>
              <a:rPr lang="pt-PT" sz="2350" dirty="0" smtClean="0"/>
              <a:t>;</a:t>
            </a:r>
            <a:endParaRPr lang="pt-PT" sz="2350" dirty="0"/>
          </a:p>
          <a:p>
            <a:pPr algn="just"/>
            <a:r>
              <a:rPr lang="pt-PT" sz="2350" dirty="0"/>
              <a:t>2 era representado por duas marcas || </a:t>
            </a:r>
            <a:r>
              <a:rPr lang="pt-PT" sz="2350" dirty="0" smtClean="0"/>
              <a:t>;</a:t>
            </a:r>
            <a:endParaRPr lang="pt-PT" sz="2350" dirty="0"/>
          </a:p>
          <a:p>
            <a:pPr algn="just"/>
            <a:r>
              <a:rPr lang="pt-PT" sz="2350" dirty="0"/>
              <a:t>E assim por diante...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3" y="5416699"/>
            <a:ext cx="7784287" cy="110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5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7" cy="990600"/>
          </a:xfrm>
        </p:spPr>
        <p:txBody>
          <a:bodyPr>
            <a:noAutofit/>
          </a:bodyPr>
          <a:lstStyle/>
          <a:p>
            <a:r>
              <a:rPr lang="pt-PT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numeração egípcio (continuação)</a:t>
            </a:r>
            <a:endParaRPr lang="pt-PT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4205" y="1426469"/>
            <a:ext cx="8229600" cy="5301208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628650" algn="l"/>
              </a:tabLst>
            </a:pPr>
            <a:r>
              <a:rPr lang="pt-PT" sz="2300" dirty="0"/>
              <a:t>Quando chegavam a 10, eles trocavam as 10 marcas (||||||||||), por                                                                                 	que indicava o agrupamento.</a:t>
            </a:r>
          </a:p>
          <a:p>
            <a:pPr algn="just">
              <a:lnSpc>
                <a:spcPct val="150000"/>
              </a:lnSpc>
            </a:pPr>
            <a:r>
              <a:rPr lang="pt-PT" sz="2300" dirty="0" smtClean="0"/>
              <a:t>Feito </a:t>
            </a:r>
            <a:r>
              <a:rPr lang="pt-PT" sz="2300" dirty="0"/>
              <a:t>isto, continuavam até ao 19...</a:t>
            </a:r>
          </a:p>
          <a:p>
            <a:pPr algn="just">
              <a:lnSpc>
                <a:spcPct val="150000"/>
              </a:lnSpc>
            </a:pPr>
            <a:r>
              <a:rPr lang="pt-PT" sz="2300" dirty="0"/>
              <a:t>O 20 era representado por </a:t>
            </a:r>
            <a:r>
              <a:rPr lang="pt-PT" sz="2300" dirty="0" smtClean="0"/>
              <a:t>         .</a:t>
            </a:r>
          </a:p>
          <a:p>
            <a:pPr algn="just">
              <a:lnSpc>
                <a:spcPct val="160000"/>
              </a:lnSpc>
            </a:pPr>
            <a:r>
              <a:rPr lang="pt-PT" sz="2300" dirty="0" smtClean="0"/>
              <a:t>Tinha-se, então, que até 90...</a:t>
            </a:r>
          </a:p>
          <a:p>
            <a:pPr algn="just">
              <a:lnSpc>
                <a:spcPct val="150000"/>
              </a:lnSpc>
            </a:pPr>
            <a:r>
              <a:rPr lang="pt-PT" sz="2300" dirty="0" smtClean="0"/>
              <a:t>Para registar 100, trocavam </a:t>
            </a:r>
            <a:r>
              <a:rPr lang="pt-PT" sz="2300" dirty="0"/>
              <a:t>este agrupamento por um novo símbolo, que parecia um pedaço de corda </a:t>
            </a:r>
            <a:r>
              <a:rPr lang="pt-PT" sz="2300" dirty="0" smtClean="0"/>
              <a:t>enrolada</a:t>
            </a:r>
            <a:endParaRPr lang="pt-PT" sz="2300" dirty="0"/>
          </a:p>
          <a:p>
            <a:pPr algn="just">
              <a:lnSpc>
                <a:spcPct val="160000"/>
              </a:lnSpc>
            </a:pPr>
            <a:r>
              <a:rPr lang="pt-PT" sz="2300" dirty="0" smtClean="0"/>
              <a:t>Dez </a:t>
            </a:r>
            <a:r>
              <a:rPr lang="pt-PT" sz="2300" dirty="0"/>
              <a:t>marcas de 100 eram substituídas por </a:t>
            </a:r>
            <a:r>
              <a:rPr lang="pt-PT" sz="2300" dirty="0" smtClean="0"/>
              <a:t>1000, um </a:t>
            </a:r>
            <a:r>
              <a:rPr lang="pt-PT" sz="2300" dirty="0"/>
              <a:t>novo símbolo, que era a figura da flor de </a:t>
            </a:r>
            <a:r>
              <a:rPr lang="pt-PT" sz="2300" dirty="0" smtClean="0"/>
              <a:t>lótus      . </a:t>
            </a:r>
          </a:p>
          <a:p>
            <a:pPr algn="just">
              <a:lnSpc>
                <a:spcPct val="150000"/>
              </a:lnSpc>
            </a:pPr>
            <a:r>
              <a:rPr lang="pt-PT" sz="2300" dirty="0"/>
              <a:t>T</a:t>
            </a:r>
            <a:r>
              <a:rPr lang="pt-PT" sz="2300" dirty="0" smtClean="0"/>
              <a:t>rocando </a:t>
            </a:r>
            <a:r>
              <a:rPr lang="pt-PT" sz="2300" dirty="0"/>
              <a:t>cada dez marcas iguais por uma nova, eles escreviam todos os números de que necessitavam.</a:t>
            </a:r>
          </a:p>
          <a:p>
            <a:pPr marL="0" indent="0" algn="just">
              <a:buNone/>
            </a:pPr>
            <a:endParaRPr lang="pt-PT" sz="2300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24" b="36975" l="24038" r="32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8484" r="67864" b="62194"/>
          <a:stretch/>
        </p:blipFill>
        <p:spPr bwMode="auto">
          <a:xfrm>
            <a:off x="6948264" y="3991231"/>
            <a:ext cx="533495" cy="6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3" r="54029" b="56723"/>
          <a:stretch/>
        </p:blipFill>
        <p:spPr bwMode="auto">
          <a:xfrm>
            <a:off x="4499992" y="5017649"/>
            <a:ext cx="432048" cy="5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1280" r="78571" b="61524"/>
          <a:stretch/>
        </p:blipFill>
        <p:spPr bwMode="auto">
          <a:xfrm>
            <a:off x="755576" y="1700808"/>
            <a:ext cx="389138" cy="4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9"/>
          <a:stretch/>
        </p:blipFill>
        <p:spPr bwMode="auto">
          <a:xfrm>
            <a:off x="3923928" y="2564904"/>
            <a:ext cx="466452" cy="57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65" y="1921199"/>
            <a:ext cx="3556691" cy="179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365" b="923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39"/>
          <a:stretch/>
        </p:blipFill>
        <p:spPr bwMode="auto">
          <a:xfrm>
            <a:off x="4249564" y="2564904"/>
            <a:ext cx="466452" cy="57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1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Cap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894</TotalTime>
  <Words>1161</Words>
  <Application>Microsoft Office PowerPoint</Application>
  <PresentationFormat>On-screen Show (4:3)</PresentationFormat>
  <Paragraphs>180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Claridade</vt:lpstr>
      <vt:lpstr>Projeto Kranius </vt:lpstr>
      <vt:lpstr>Sistemas de Numeração</vt:lpstr>
      <vt:lpstr>Sistemas de Numeração</vt:lpstr>
      <vt:lpstr>Sistema de numeração chinês</vt:lpstr>
      <vt:lpstr>Sistema de numeração maia</vt:lpstr>
      <vt:lpstr>Sistema de numeração grego</vt:lpstr>
      <vt:lpstr>Sistema de numeração romano</vt:lpstr>
      <vt:lpstr>Sistema de numeração egípcio</vt:lpstr>
      <vt:lpstr>Sistema de numeração egípcio (continuação)</vt:lpstr>
      <vt:lpstr>Sistema de numeração babilónico</vt:lpstr>
      <vt:lpstr>Sistema de numeração indo-arábico  ou decimal (base 10)</vt:lpstr>
      <vt:lpstr>Sistema binário (base 2)</vt:lpstr>
      <vt:lpstr>Conversão da base 10 para a base 2</vt:lpstr>
      <vt:lpstr>PowerPoint Presentation</vt:lpstr>
      <vt:lpstr>1000000 = 1111010000100100000</vt:lpstr>
      <vt:lpstr>Podemos também...</vt:lpstr>
      <vt:lpstr>Propriedade</vt:lpstr>
      <vt:lpstr> Repare que... </vt:lpstr>
      <vt:lpstr>Problema</vt:lpstr>
      <vt:lpstr>Resolução do problema  usando a base 10</vt:lpstr>
      <vt:lpstr>Resolução do problema  usando a base 10</vt:lpstr>
      <vt:lpstr>Resolução do problema  usando a base 10</vt:lpstr>
      <vt:lpstr>Resolução do problema  usando a base 2</vt:lpstr>
      <vt:lpstr>Resolução do problema  usando a base 2</vt:lpstr>
      <vt:lpstr>Trabalho realizado por: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Kranius</dc:title>
  <dc:creator>Biblioteca</dc:creator>
  <cp:lastModifiedBy>Sofia</cp:lastModifiedBy>
  <cp:revision>127</cp:revision>
  <dcterms:created xsi:type="dcterms:W3CDTF">2012-11-19T11:48:02Z</dcterms:created>
  <dcterms:modified xsi:type="dcterms:W3CDTF">2013-02-18T15:15:11Z</dcterms:modified>
</cp:coreProperties>
</file>